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Lst>
  <p:notesMasterIdLst>
    <p:notesMasterId r:id="rId33"/>
  </p:notesMasterIdLst>
  <p:handoutMasterIdLst>
    <p:handoutMasterId r:id="rId34"/>
  </p:handoutMasterIdLst>
  <p:sldIdLst>
    <p:sldId id="258" r:id="rId2"/>
    <p:sldId id="1797" r:id="rId3"/>
    <p:sldId id="5843" r:id="rId4"/>
    <p:sldId id="2142532204" r:id="rId5"/>
    <p:sldId id="2999" r:id="rId6"/>
    <p:sldId id="514" r:id="rId7"/>
    <p:sldId id="2142532210" r:id="rId8"/>
    <p:sldId id="2142532206" r:id="rId9"/>
    <p:sldId id="2142532205" r:id="rId10"/>
    <p:sldId id="487" r:id="rId11"/>
    <p:sldId id="3000" r:id="rId12"/>
    <p:sldId id="3028" r:id="rId13"/>
    <p:sldId id="3031" r:id="rId14"/>
    <p:sldId id="3032" r:id="rId15"/>
    <p:sldId id="2997" r:id="rId16"/>
    <p:sldId id="3034" r:id="rId17"/>
    <p:sldId id="3006" r:id="rId18"/>
    <p:sldId id="468" r:id="rId19"/>
    <p:sldId id="3033" r:id="rId20"/>
    <p:sldId id="3008" r:id="rId21"/>
    <p:sldId id="3005" r:id="rId22"/>
    <p:sldId id="3007" r:id="rId23"/>
    <p:sldId id="3036" r:id="rId24"/>
    <p:sldId id="3027" r:id="rId25"/>
    <p:sldId id="3002" r:id="rId26"/>
    <p:sldId id="3003" r:id="rId27"/>
    <p:sldId id="3011" r:id="rId28"/>
    <p:sldId id="3020" r:id="rId29"/>
    <p:sldId id="2142532207" r:id="rId30"/>
    <p:sldId id="2142532209" r:id="rId31"/>
    <p:sldId id="454" r:id="rId3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5 - Power Vitual Agents" id="{5CBDC983-6D30-4A8E-92F0-C42613FEBDC4}">
          <p14:sldIdLst>
            <p14:sldId id="258"/>
            <p14:sldId id="1797"/>
            <p14:sldId id="5843"/>
            <p14:sldId id="2142532204"/>
            <p14:sldId id="2999"/>
            <p14:sldId id="514"/>
            <p14:sldId id="2142532210"/>
            <p14:sldId id="2142532206"/>
            <p14:sldId id="2142532205"/>
            <p14:sldId id="487"/>
            <p14:sldId id="3000"/>
            <p14:sldId id="3028"/>
            <p14:sldId id="3031"/>
            <p14:sldId id="3032"/>
            <p14:sldId id="2997"/>
            <p14:sldId id="3034"/>
            <p14:sldId id="3006"/>
            <p14:sldId id="468"/>
            <p14:sldId id="3033"/>
            <p14:sldId id="3008"/>
            <p14:sldId id="3005"/>
            <p14:sldId id="3007"/>
            <p14:sldId id="3036"/>
            <p14:sldId id="3027"/>
            <p14:sldId id="3002"/>
            <p14:sldId id="3003"/>
            <p14:sldId id="3011"/>
            <p14:sldId id="3020"/>
            <p14:sldId id="2142532207"/>
            <p14:sldId id="2142532209"/>
            <p14:sldId id="45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56A"/>
    <a:srgbClr val="F2C811"/>
    <a:srgbClr val="243A5E"/>
    <a:srgbClr val="F2FFFF"/>
    <a:srgbClr val="4BCBEE"/>
    <a:srgbClr val="1392B4"/>
    <a:srgbClr val="59B4D9"/>
    <a:srgbClr val="EBEBEB"/>
    <a:srgbClr val="FFFFFF"/>
    <a:srgbClr val="FFF100"/>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24" autoAdjust="0"/>
    <p:restoredTop sz="68627" autoAdjust="0"/>
  </p:normalViewPr>
  <p:slideViewPr>
    <p:cSldViewPr snapToGrid="0">
      <p:cViewPr varScale="1">
        <p:scale>
          <a:sx n="56" d="100"/>
          <a:sy n="56" d="100"/>
        </p:scale>
        <p:origin x="1306" y="72"/>
      </p:cViewPr>
      <p:guideLst/>
    </p:cSldViewPr>
  </p:slideViewPr>
  <p:outlineViewPr>
    <p:cViewPr>
      <p:scale>
        <a:sx n="33" d="100"/>
        <a:sy n="33" d="100"/>
      </p:scale>
      <p:origin x="0" y="-11478"/>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9/21/2022 2:02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9/21/2022 2:01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1488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659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7232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2239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0354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9874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3046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6759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1283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9714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650368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6549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2297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6100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1783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0557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2383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81877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7497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31D67-D060-439D-8B3B-AE816DD4719A}" type="slidenum">
              <a:rPr lang="en-US" smtClean="0"/>
              <a:t>3</a:t>
            </a:fld>
            <a:endParaRPr lang="en-US"/>
          </a:p>
        </p:txBody>
      </p:sp>
    </p:spTree>
    <p:extLst>
      <p:ext uri="{BB962C8B-B14F-4D97-AF65-F5344CB8AC3E}">
        <p14:creationId xmlns:p14="http://schemas.microsoft.com/office/powerpoint/2010/main" val="95197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43750"/>
              </a:spcBef>
              <a:spcAft>
                <a:spcPct val="43750"/>
              </a:spcAft>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9/21/2022 2:02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9050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331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5771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7500"/>
          </a:bodyPr>
          <a:lstStyle/>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31D67-D060-439D-8B3B-AE816DD4719A}" type="slidenum">
              <a:rPr lang="en-US" smtClean="0"/>
              <a:t>8</a:t>
            </a:fld>
            <a:endParaRPr lang="en-US"/>
          </a:p>
        </p:txBody>
      </p:sp>
    </p:spTree>
    <p:extLst>
      <p:ext uri="{BB962C8B-B14F-4D97-AF65-F5344CB8AC3E}">
        <p14:creationId xmlns:p14="http://schemas.microsoft.com/office/powerpoint/2010/main" val="1767799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9/21/2022 2:02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40088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028521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0585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952018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2756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1840563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5611055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984150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A close up of a logo&#10;&#10;Description automatically generated">
            <a:extLst>
              <a:ext uri="{FF2B5EF4-FFF2-40B4-BE49-F238E27FC236}">
                <a16:creationId xmlns:a16="http://schemas.microsoft.com/office/drawing/2014/main" id="{9772E33D-EC6F-4E04-BCDC-512C9B79E03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187349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583" r:id="rId6"/>
    <p:sldLayoutId id="2147484669" r:id="rId7"/>
    <p:sldLayoutId id="2147484562" r:id="rId8"/>
    <p:sldLayoutId id="2147484680" r:id="rId9"/>
    <p:sldLayoutId id="2147484610" r:id="rId10"/>
    <p:sldLayoutId id="2147484684" r:id="rId11"/>
    <p:sldLayoutId id="2147484670" r:id="rId12"/>
    <p:sldLayoutId id="2147484671" r:id="rId13"/>
    <p:sldLayoutId id="2147484682" r:id="rId14"/>
    <p:sldLayoutId id="2147484677" r:id="rId15"/>
    <p:sldLayoutId id="2147484691" r:id="rId16"/>
    <p:sldLayoutId id="2147484692" r:id="rId17"/>
    <p:sldLayoutId id="2147484693" r:id="rId18"/>
    <p:sldLayoutId id="2147484694" r:id="rId19"/>
    <p:sldLayoutId id="2147484695" r:id="rId20"/>
    <p:sldLayoutId id="2147484560" r:id="rId21"/>
    <p:sldLayoutId id="2147484580" r:id="rId22"/>
    <p:sldLayoutId id="2147484706" r:id="rId23"/>
    <p:sldLayoutId id="2147484707" r:id="rId24"/>
    <p:sldLayoutId id="2147484708" r:id="rId25"/>
    <p:sldLayoutId id="2147484566" r:id="rId26"/>
    <p:sldLayoutId id="2147484696" r:id="rId27"/>
    <p:sldLayoutId id="2147484697" r:id="rId28"/>
    <p:sldLayoutId id="2147484675" r:id="rId29"/>
    <p:sldLayoutId id="2147484676" r:id="rId30"/>
    <p:sldLayoutId id="2147484568" r:id="rId31"/>
    <p:sldLayoutId id="2147484570" r:id="rId32"/>
    <p:sldLayoutId id="2147484571" r:id="rId33"/>
    <p:sldLayoutId id="2147484572" r:id="rId34"/>
    <p:sldLayoutId id="2147484688" r:id="rId35"/>
    <p:sldLayoutId id="2147484689" r:id="rId36"/>
    <p:sldLayoutId id="2147484690" r:id="rId37"/>
    <p:sldLayoutId id="2147484683" r:id="rId38"/>
    <p:sldLayoutId id="2147484685" r:id="rId39"/>
    <p:sldLayoutId id="2147484673" r:id="rId40"/>
    <p:sldLayoutId id="2147484678" r:id="rId41"/>
    <p:sldLayoutId id="2147484679" r:id="rId42"/>
    <p:sldLayoutId id="2147484686" r:id="rId43"/>
    <p:sldLayoutId id="2147484674" r:id="rId44"/>
    <p:sldLayoutId id="2147484702" r:id="rId45"/>
    <p:sldLayoutId id="2147484701" r:id="rId46"/>
    <p:sldLayoutId id="2147484699" r:id="rId47"/>
    <p:sldLayoutId id="2147484700" r:id="rId48"/>
    <p:sldLayoutId id="2147484698" r:id="rId49"/>
    <p:sldLayoutId id="2147484709" r:id="rId50"/>
    <p:sldLayoutId id="2147484710" r:id="rId51"/>
    <p:sldLayoutId id="2147484711" r:id="rId52"/>
    <p:sldLayoutId id="2147484712" r:id="rId53"/>
    <p:sldLayoutId id="2147484713" r:id="rId54"/>
    <p:sldLayoutId id="2147484714" r:id="rId55"/>
    <p:sldLayoutId id="2147484715" r:id="rId56"/>
    <p:sldLayoutId id="2147484717" r:id="rId57"/>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2.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hyperlink" Target="https://admin.powerplatform.microsoft.com/" TargetMode="External"/><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notesSlide" Target="../notesSlides/notesSlide12.xml"/><Relationship Id="rId1" Type="http://schemas.openxmlformats.org/officeDocument/2006/relationships/slideLayout" Target="../slideLayouts/slideLayout53.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notesSlide" Target="../notesSlides/notesSlide14.xml"/><Relationship Id="rId1" Type="http://schemas.openxmlformats.org/officeDocument/2006/relationships/slideLayout" Target="../slideLayouts/slideLayout52.xml"/><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52.xml"/><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55.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52.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52.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jpeg"/><Relationship Id="rId2" Type="http://schemas.openxmlformats.org/officeDocument/2006/relationships/notesSlide" Target="../notesSlides/notesSlide21.xml"/><Relationship Id="rId1" Type="http://schemas.openxmlformats.org/officeDocument/2006/relationships/slideLayout" Target="../slideLayouts/slideLayout56.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52.xml"/><Relationship Id="rId6" Type="http://schemas.openxmlformats.org/officeDocument/2006/relationships/image" Target="../media/image68.sv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52.xml"/><Relationship Id="rId4" Type="http://schemas.openxmlformats.org/officeDocument/2006/relationships/image" Target="../media/image74.sv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1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8681" y="2875002"/>
            <a:ext cx="5428936" cy="1107996"/>
          </a:xfrm>
        </p:spPr>
        <p:txBody>
          <a:bodyPr wrap="square" lIns="0" tIns="0" rIns="0" bIns="0" anchor="b"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solidFill>
                  <a:schemeClr val="tx1"/>
                </a:solidFill>
              </a:rPr>
              <a:t>Module 10: Build chatbots with Power Virtual Agents</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9344" y="201982"/>
            <a:ext cx="11922760" cy="677108"/>
          </a:xfrm>
          <a:solidFill>
            <a:schemeClr val="bg1"/>
          </a:solidFill>
        </p:spPr>
        <p:txBody>
          <a:bodyPr/>
          <a:lstStyle/>
          <a:p>
            <a:pPr defTabSz="1219070"/>
            <a:r>
              <a:rPr lang="en-IN" spc="-51" dirty="0">
                <a:cs typeface="Segoe UI Semilight" panose="020B0402040204020203" pitchFamily="34" charset="0"/>
              </a:rPr>
              <a:t>Environments</a:t>
            </a:r>
          </a:p>
        </p:txBody>
      </p:sp>
      <p:pic>
        <p:nvPicPr>
          <p:cNvPr id="2" name="Picture 1" descr="Graphical user interface, text, application, chat or text message&#10;">
            <a:extLst>
              <a:ext uri="{FF2B5EF4-FFF2-40B4-BE49-F238E27FC236}">
                <a16:creationId xmlns:a16="http://schemas.microsoft.com/office/drawing/2014/main" id="{73B5A292-DA51-4415-8FE1-D17CC8278571}"/>
              </a:ext>
            </a:extLst>
          </p:cNvPr>
          <p:cNvPicPr>
            <a:picLocks noChangeAspect="1"/>
          </p:cNvPicPr>
          <p:nvPr/>
        </p:nvPicPr>
        <p:blipFill rotWithShape="1">
          <a:blip r:embed="rId3"/>
          <a:srcRect l="4531" b="5301"/>
          <a:stretch/>
        </p:blipFill>
        <p:spPr>
          <a:xfrm>
            <a:off x="9156028" y="1387368"/>
            <a:ext cx="2651153" cy="3412268"/>
          </a:xfrm>
          <a:prstGeom prst="rect">
            <a:avLst/>
          </a:prstGeom>
          <a:effectLst>
            <a:outerShdw blurRad="63500" sx="102000" sy="102000" algn="ctr" rotWithShape="0">
              <a:prstClr val="black">
                <a:alpha val="40000"/>
              </a:prstClr>
            </a:outerShdw>
          </a:effectLst>
        </p:spPr>
      </p:pic>
      <p:grpSp>
        <p:nvGrpSpPr>
          <p:cNvPr id="5" name="Group 4">
            <a:extLst>
              <a:ext uri="{FF2B5EF4-FFF2-40B4-BE49-F238E27FC236}">
                <a16:creationId xmlns:a16="http://schemas.microsoft.com/office/drawing/2014/main" id="{7798B706-DF77-4373-BBE9-BCDA0BF56434}"/>
              </a:ext>
              <a:ext uri="{C183D7F6-B498-43B3-948B-1728B52AA6E4}">
                <adec:decorative xmlns:adec="http://schemas.microsoft.com/office/drawing/2017/decorative" val="1"/>
              </a:ext>
            </a:extLst>
          </p:cNvPr>
          <p:cNvGrpSpPr/>
          <p:nvPr/>
        </p:nvGrpSpPr>
        <p:grpSpPr>
          <a:xfrm>
            <a:off x="269240" y="842027"/>
            <a:ext cx="8393497" cy="4459317"/>
            <a:chOff x="181246" y="891883"/>
            <a:chExt cx="6781786" cy="3603043"/>
          </a:xfrm>
        </p:grpSpPr>
        <p:sp>
          <p:nvSpPr>
            <p:cNvPr id="7" name="Rectangle 6">
              <a:extLst>
                <a:ext uri="{FF2B5EF4-FFF2-40B4-BE49-F238E27FC236}">
                  <a16:creationId xmlns:a16="http://schemas.microsoft.com/office/drawing/2014/main" id="{704DE0B6-F933-4DD9-967E-4E4CA6753B67}"/>
                </a:ext>
                <a:ext uri="{C183D7F6-B498-43B3-948B-1728B52AA6E4}">
                  <adec:decorative xmlns:adec="http://schemas.microsoft.com/office/drawing/2017/decorative" val="1"/>
                </a:ext>
              </a:extLst>
            </p:cNvPr>
            <p:cNvSpPr/>
            <p:nvPr/>
          </p:nvSpPr>
          <p:spPr>
            <a:xfrm>
              <a:off x="201931" y="891883"/>
              <a:ext cx="6386293" cy="3448636"/>
            </a:xfrm>
            <a:prstGeom prst="rect">
              <a:avLst/>
            </a:prstGeom>
            <a:noFill/>
          </p:spPr>
        </p:sp>
        <p:sp>
          <p:nvSpPr>
            <p:cNvPr id="8" name="Rectangle: Rounded Corners 7">
              <a:extLst>
                <a:ext uri="{FF2B5EF4-FFF2-40B4-BE49-F238E27FC236}">
                  <a16:creationId xmlns:a16="http://schemas.microsoft.com/office/drawing/2014/main" id="{BA331B48-0691-4581-AF48-D5C852158C90}"/>
                </a:ext>
              </a:extLst>
            </p:cNvPr>
            <p:cNvSpPr/>
            <p:nvPr/>
          </p:nvSpPr>
          <p:spPr>
            <a:xfrm>
              <a:off x="181246" y="1577956"/>
              <a:ext cx="2209829" cy="2534658"/>
            </a:xfrm>
            <a:prstGeom prst="roundRect">
              <a:avLst>
                <a:gd name="adj" fmla="val 5658"/>
              </a:avLst>
            </a:prstGeom>
            <a:solidFill>
              <a:schemeClr val="bg1"/>
            </a:solidFill>
            <a:ln>
              <a:solidFill>
                <a:schemeClr val="accent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1920" tIns="731520" rIns="66040" bIns="66040" numCol="1" spcCol="1270" anchor="t" anchorCtr="0">
              <a:noAutofit/>
            </a:bodyPr>
            <a:lstStyle/>
            <a:p>
              <a:pPr defTabSz="770447">
                <a:lnSpc>
                  <a:spcPct val="90000"/>
                </a:lnSpc>
                <a:spcBef>
                  <a:spcPct val="0"/>
                </a:spcBef>
                <a:spcAft>
                  <a:spcPct val="35000"/>
                </a:spcAft>
              </a:pPr>
              <a:r>
                <a:rPr lang="en-US" sz="2133" dirty="0">
                  <a:solidFill>
                    <a:schemeClr val="tx1"/>
                  </a:solidFill>
                  <a:latin typeface="+mj-lt"/>
                </a:rPr>
                <a:t>Bots can be created in different environments across your tenant</a:t>
              </a:r>
            </a:p>
            <a:p>
              <a:pPr marL="0" lvl="1" defTabSz="592652">
                <a:lnSpc>
                  <a:spcPct val="90000"/>
                </a:lnSpc>
                <a:spcBef>
                  <a:spcPct val="0"/>
                </a:spcBef>
                <a:spcAft>
                  <a:spcPts val="2400"/>
                </a:spcAft>
              </a:pPr>
              <a:r>
                <a:rPr lang="en-US" sz="1600" dirty="0">
                  <a:solidFill>
                    <a:schemeClr val="tx1"/>
                  </a:solidFill>
                </a:rPr>
                <a:t>Environments must be created first. (</a:t>
              </a:r>
              <a:r>
                <a:rPr lang="en-US" sz="1600" dirty="0">
                  <a:solidFill>
                    <a:schemeClr val="tx1"/>
                  </a:solidFill>
                  <a:hlinkClick r:id="rId4">
                    <a:extLst>
                      <a:ext uri="{A12FA001-AC4F-418D-AE19-62706E023703}">
                        <ahyp:hlinkClr xmlns:ahyp="http://schemas.microsoft.com/office/drawing/2018/hyperlinkcolor" val="tx"/>
                      </a:ext>
                    </a:extLst>
                  </a:hlinkClick>
                </a:rPr>
                <a:t>https://admin.powerplatform.Microsoft.com</a:t>
              </a:r>
              <a:r>
                <a:rPr lang="en-US" sz="1600" dirty="0">
                  <a:solidFill>
                    <a:schemeClr val="tx1"/>
                  </a:solidFill>
                </a:rPr>
                <a:t>)</a:t>
              </a:r>
            </a:p>
          </p:txBody>
        </p:sp>
        <p:sp>
          <p:nvSpPr>
            <p:cNvPr id="10" name="Rectangle: Rounded Corners 9">
              <a:extLst>
                <a:ext uri="{FF2B5EF4-FFF2-40B4-BE49-F238E27FC236}">
                  <a16:creationId xmlns:a16="http://schemas.microsoft.com/office/drawing/2014/main" id="{93331F9D-F3A7-4D0E-9A29-0DA1E9040196}"/>
                </a:ext>
              </a:extLst>
            </p:cNvPr>
            <p:cNvSpPr/>
            <p:nvPr/>
          </p:nvSpPr>
          <p:spPr>
            <a:xfrm>
              <a:off x="2463136" y="1611511"/>
              <a:ext cx="2209829" cy="2498487"/>
            </a:xfrm>
            <a:prstGeom prst="roundRect">
              <a:avLst>
                <a:gd name="adj" fmla="val 3380"/>
              </a:avLst>
            </a:prstGeom>
            <a:solidFill>
              <a:schemeClr val="bg1"/>
            </a:solidFill>
            <a:ln>
              <a:solidFill>
                <a:schemeClr val="accent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1920" tIns="731520" rIns="66040" bIns="66040" numCol="1" spcCol="1270" anchor="t" anchorCtr="0">
              <a:noAutofit/>
            </a:bodyPr>
            <a:lstStyle/>
            <a:p>
              <a:pPr defTabSz="770447">
                <a:lnSpc>
                  <a:spcPct val="90000"/>
                </a:lnSpc>
                <a:spcBef>
                  <a:spcPct val="0"/>
                </a:spcBef>
                <a:spcAft>
                  <a:spcPct val="35000"/>
                </a:spcAft>
              </a:pPr>
              <a:r>
                <a:rPr lang="en-US" sz="2133" dirty="0">
                  <a:solidFill>
                    <a:schemeClr val="tx1"/>
                  </a:solidFill>
                  <a:latin typeface="+mj-lt"/>
                </a:rPr>
                <a:t>Bots across all environments can be accessed from the Bots panel.  </a:t>
              </a:r>
            </a:p>
            <a:p>
              <a:pPr marL="0" lvl="1" defTabSz="592652">
                <a:lnSpc>
                  <a:spcPct val="90000"/>
                </a:lnSpc>
                <a:spcBef>
                  <a:spcPct val="0"/>
                </a:spcBef>
                <a:spcAft>
                  <a:spcPct val="15000"/>
                </a:spcAft>
              </a:pPr>
              <a:r>
                <a:rPr lang="en-US" sz="1600" dirty="0">
                  <a:solidFill>
                    <a:schemeClr val="tx1"/>
                  </a:solidFill>
                </a:rPr>
                <a:t>Selecting a bot will open that Bot in the UI</a:t>
              </a:r>
            </a:p>
          </p:txBody>
        </p:sp>
        <p:sp>
          <p:nvSpPr>
            <p:cNvPr id="12" name="Rectangle: Rounded Corners 11">
              <a:extLst>
                <a:ext uri="{FF2B5EF4-FFF2-40B4-BE49-F238E27FC236}">
                  <a16:creationId xmlns:a16="http://schemas.microsoft.com/office/drawing/2014/main" id="{760DA57C-84E6-4A1B-9B5F-CE081C1BC667}"/>
                </a:ext>
              </a:extLst>
            </p:cNvPr>
            <p:cNvSpPr/>
            <p:nvPr/>
          </p:nvSpPr>
          <p:spPr>
            <a:xfrm>
              <a:off x="4753203" y="1623895"/>
              <a:ext cx="2209829" cy="2481823"/>
            </a:xfrm>
            <a:prstGeom prst="roundRect">
              <a:avLst>
                <a:gd name="adj" fmla="val 5278"/>
              </a:avLst>
            </a:prstGeom>
            <a:solidFill>
              <a:schemeClr val="bg1"/>
            </a:solidFill>
            <a:ln>
              <a:solidFill>
                <a:schemeClr val="accent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1920" tIns="731520" rIns="66040" bIns="66040" numCol="1" spcCol="1270" anchor="t" anchorCtr="0">
              <a:noAutofit/>
            </a:bodyPr>
            <a:lstStyle/>
            <a:p>
              <a:pPr defTabSz="770447">
                <a:lnSpc>
                  <a:spcPct val="90000"/>
                </a:lnSpc>
                <a:spcBef>
                  <a:spcPct val="0"/>
                </a:spcBef>
                <a:spcAft>
                  <a:spcPct val="35000"/>
                </a:spcAft>
              </a:pPr>
              <a:r>
                <a:rPr lang="en-US" sz="2133" dirty="0">
                  <a:solidFill>
                    <a:schemeClr val="tx1"/>
                  </a:solidFill>
                  <a:latin typeface="+mj-lt"/>
                </a:rPr>
                <a:t>New bots can be created directly from the Bots Panel</a:t>
              </a:r>
            </a:p>
          </p:txBody>
        </p:sp>
        <p:sp>
          <p:nvSpPr>
            <p:cNvPr id="9" name="Flowchart: Connector 8">
              <a:extLst>
                <a:ext uri="{FF2B5EF4-FFF2-40B4-BE49-F238E27FC236}">
                  <a16:creationId xmlns:a16="http://schemas.microsoft.com/office/drawing/2014/main" id="{C337BFEE-2021-405E-A84D-849B0411D728}"/>
                </a:ext>
              </a:extLst>
            </p:cNvPr>
            <p:cNvSpPr/>
            <p:nvPr/>
          </p:nvSpPr>
          <p:spPr>
            <a:xfrm>
              <a:off x="856392" y="1088408"/>
              <a:ext cx="859536" cy="862159"/>
            </a:xfrm>
            <a:prstGeom prst="flowChartConnector">
              <a:avLst/>
            </a:prstGeom>
            <a:solidFill>
              <a:srgbClr val="0B556A"/>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Flowchart: Connector 10">
              <a:extLst>
                <a:ext uri="{FF2B5EF4-FFF2-40B4-BE49-F238E27FC236}">
                  <a16:creationId xmlns:a16="http://schemas.microsoft.com/office/drawing/2014/main" id="{81581531-4F93-4459-9DB2-0F7B4C01B81D}"/>
                </a:ext>
              </a:extLst>
            </p:cNvPr>
            <p:cNvSpPr/>
            <p:nvPr/>
          </p:nvSpPr>
          <p:spPr>
            <a:xfrm>
              <a:off x="3138282" y="1076026"/>
              <a:ext cx="859536" cy="862159"/>
            </a:xfrm>
            <a:prstGeom prst="flowChartConnector">
              <a:avLst/>
            </a:prstGeom>
            <a:solidFill>
              <a:srgbClr val="0B556A"/>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lowchart: Connector 12">
              <a:extLst>
                <a:ext uri="{FF2B5EF4-FFF2-40B4-BE49-F238E27FC236}">
                  <a16:creationId xmlns:a16="http://schemas.microsoft.com/office/drawing/2014/main" id="{864C7EA3-7769-443C-956D-440B5F3603F6}"/>
                </a:ext>
              </a:extLst>
            </p:cNvPr>
            <p:cNvSpPr/>
            <p:nvPr/>
          </p:nvSpPr>
          <p:spPr>
            <a:xfrm>
              <a:off x="5428349" y="1089307"/>
              <a:ext cx="859536" cy="862159"/>
            </a:xfrm>
            <a:prstGeom prst="flowChartConnector">
              <a:avLst/>
            </a:prstGeom>
            <a:solidFill>
              <a:srgbClr val="0B556A"/>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15" name="Graphic 14" descr="Binary with solid fill">
              <a:extLst>
                <a:ext uri="{FF2B5EF4-FFF2-40B4-BE49-F238E27FC236}">
                  <a16:creationId xmlns:a16="http://schemas.microsoft.com/office/drawing/2014/main" id="{9A4D37A2-639B-4E3B-A315-6F5DAE5D5F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0862" y="1214098"/>
              <a:ext cx="670596" cy="670596"/>
            </a:xfrm>
            <a:prstGeom prst="rect">
              <a:avLst/>
            </a:prstGeom>
          </p:spPr>
        </p:pic>
        <p:pic>
          <p:nvPicPr>
            <p:cNvPr id="17" name="Graphic 16" descr="Laptop with solid fill">
              <a:extLst>
                <a:ext uri="{FF2B5EF4-FFF2-40B4-BE49-F238E27FC236}">
                  <a16:creationId xmlns:a16="http://schemas.microsoft.com/office/drawing/2014/main" id="{9F95E9B3-E919-467E-8C1C-0182E6B5D6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232752" y="1172706"/>
              <a:ext cx="670596" cy="670596"/>
            </a:xfrm>
            <a:prstGeom prst="rect">
              <a:avLst/>
            </a:prstGeom>
          </p:spPr>
        </p:pic>
        <p:pic>
          <p:nvPicPr>
            <p:cNvPr id="19" name="Graphic 18" descr="Internet with solid fill">
              <a:extLst>
                <a:ext uri="{FF2B5EF4-FFF2-40B4-BE49-F238E27FC236}">
                  <a16:creationId xmlns:a16="http://schemas.microsoft.com/office/drawing/2014/main" id="{B7829930-B243-4A38-8962-D72C83D34A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522819" y="1185088"/>
              <a:ext cx="670596" cy="670596"/>
            </a:xfrm>
            <a:prstGeom prst="rect">
              <a:avLst/>
            </a:prstGeom>
          </p:spPr>
        </p:pic>
        <p:sp>
          <p:nvSpPr>
            <p:cNvPr id="16" name="TextBox 15">
              <a:extLst>
                <a:ext uri="{FF2B5EF4-FFF2-40B4-BE49-F238E27FC236}">
                  <a16:creationId xmlns:a16="http://schemas.microsoft.com/office/drawing/2014/main" id="{6E541991-0438-429A-912E-545012C461F9}"/>
                </a:ext>
              </a:extLst>
            </p:cNvPr>
            <p:cNvSpPr txBox="1"/>
            <p:nvPr/>
          </p:nvSpPr>
          <p:spPr>
            <a:xfrm>
              <a:off x="191588" y="4159006"/>
              <a:ext cx="2189145" cy="335920"/>
            </a:xfrm>
            <a:prstGeom prst="rect">
              <a:avLst/>
            </a:prstGeom>
            <a:noFill/>
          </p:spPr>
          <p:txBody>
            <a:bodyPr wrap="square">
              <a:spAutoFit/>
            </a:bodyPr>
            <a:lstStyle/>
            <a:p>
              <a:pPr marL="0" lvl="1" defTabSz="592652">
                <a:lnSpc>
                  <a:spcPct val="90000"/>
                </a:lnSpc>
                <a:spcBef>
                  <a:spcPct val="0"/>
                </a:spcBef>
                <a:spcAft>
                  <a:spcPts val="2400"/>
                </a:spcAft>
              </a:pPr>
              <a:r>
                <a:rPr lang="en-US" sz="1200" dirty="0"/>
                <a:t>* Must have appropriate permissions to environment. </a:t>
              </a:r>
              <a:r>
                <a:rPr lang="en-US" sz="1200" i="1" dirty="0"/>
                <a:t>(Bot Author Role)</a:t>
              </a:r>
              <a:endParaRPr lang="en-US" sz="1200" dirty="0"/>
            </a:p>
          </p:txBody>
        </p:sp>
      </p:grpSp>
    </p:spTree>
    <p:extLst>
      <p:ext uri="{BB962C8B-B14F-4D97-AF65-F5344CB8AC3E}">
        <p14:creationId xmlns:p14="http://schemas.microsoft.com/office/powerpoint/2010/main" val="3868882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94B884-9406-42A5-A0C3-61DA38151A75}"/>
              </a:ext>
              <a:ext uri="{C183D7F6-B498-43B3-948B-1728B52AA6E4}">
                <adec:decorative xmlns:adec="http://schemas.microsoft.com/office/drawing/2017/decorative" val="1"/>
              </a:ext>
            </a:extLst>
          </p:cNvPr>
          <p:cNvSpPr/>
          <p:nvPr/>
        </p:nvSpPr>
        <p:spPr bwMode="auto">
          <a:xfrm>
            <a:off x="1550611" y="3711559"/>
            <a:ext cx="8122777" cy="2561897"/>
          </a:xfrm>
          <a:prstGeom prst="rect">
            <a:avLst/>
          </a:prstGeom>
          <a:ln w="19050">
            <a:solidFill>
              <a:srgbClr val="F2C81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46244" y="129637"/>
            <a:ext cx="1855537" cy="677108"/>
          </a:xfrm>
          <a:solidFill>
            <a:schemeClr val="bg1"/>
          </a:solidFill>
        </p:spPr>
        <p:txBody>
          <a:bodyPr/>
          <a:lstStyle/>
          <a:p>
            <a:pPr defTabSz="1219070"/>
            <a:r>
              <a:rPr lang="en-US" spc="-51" dirty="0">
                <a:cs typeface="Segoe UI Semilight" panose="020B0402040204020203" pitchFamily="34" charset="0"/>
              </a:rPr>
              <a:t>Topics</a:t>
            </a:r>
          </a:p>
        </p:txBody>
      </p:sp>
      <p:sp>
        <p:nvSpPr>
          <p:cNvPr id="7" name="Freeform: Shape 6">
            <a:extLst>
              <a:ext uri="{FF2B5EF4-FFF2-40B4-BE49-F238E27FC236}">
                <a16:creationId xmlns:a16="http://schemas.microsoft.com/office/drawing/2014/main" id="{B66BC842-D045-425D-A3BC-9D91847C3956}"/>
              </a:ext>
            </a:extLst>
          </p:cNvPr>
          <p:cNvSpPr/>
          <p:nvPr/>
        </p:nvSpPr>
        <p:spPr>
          <a:xfrm>
            <a:off x="1550611" y="900710"/>
            <a:ext cx="8122777" cy="570792"/>
          </a:xfrm>
          <a:custGeom>
            <a:avLst/>
            <a:gdLst>
              <a:gd name="connsiteX0" fmla="*/ 0 w 8861180"/>
              <a:gd name="connsiteY0" fmla="*/ 0 h 504138"/>
              <a:gd name="connsiteX1" fmla="*/ 8861180 w 8861180"/>
              <a:gd name="connsiteY1" fmla="*/ 0 h 504138"/>
              <a:gd name="connsiteX2" fmla="*/ 8861180 w 8861180"/>
              <a:gd name="connsiteY2" fmla="*/ 504138 h 504138"/>
              <a:gd name="connsiteX3" fmla="*/ 0 w 8861180"/>
              <a:gd name="connsiteY3" fmla="*/ 504138 h 504138"/>
              <a:gd name="connsiteX4" fmla="*/ 0 w 8861180"/>
              <a:gd name="connsiteY4" fmla="*/ 0 h 504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1180" h="504138">
                <a:moveTo>
                  <a:pt x="0" y="0"/>
                </a:moveTo>
                <a:lnTo>
                  <a:pt x="8861180" y="0"/>
                </a:lnTo>
                <a:lnTo>
                  <a:pt x="8861180" y="504138"/>
                </a:lnTo>
                <a:lnTo>
                  <a:pt x="0" y="504138"/>
                </a:lnTo>
                <a:lnTo>
                  <a:pt x="0" y="0"/>
                </a:lnTo>
                <a:close/>
              </a:path>
            </a:pathLst>
          </a:custGeom>
          <a:solidFill>
            <a:srgbClr val="0B556A"/>
          </a:solidFill>
        </p:spPr>
        <p:style>
          <a:lnRef idx="0">
            <a:schemeClr val="accen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hueOff val="0"/>
              <a:satOff val="0"/>
              <a:lumOff val="0"/>
              <a:alphaOff val="0"/>
            </a:schemeClr>
          </a:fontRef>
        </p:style>
        <p:txBody>
          <a:bodyPr spcFirstLastPara="0" vert="horz" wrap="square" lIns="101600" tIns="101600" rIns="101600" bIns="101600" numCol="1" spcCol="1270" anchor="ctr" anchorCtr="0">
            <a:noAutofit/>
          </a:bodyPr>
          <a:lstStyle/>
          <a:p>
            <a:pPr algn="ctr" defTabSz="1185304">
              <a:lnSpc>
                <a:spcPct val="90000"/>
              </a:lnSpc>
              <a:spcBef>
                <a:spcPct val="0"/>
              </a:spcBef>
              <a:spcAft>
                <a:spcPct val="35000"/>
              </a:spcAft>
            </a:pPr>
            <a:r>
              <a:rPr lang="en-US" sz="2000" dirty="0"/>
              <a:t>Topics are conversation paths that can be tied together in a single bot</a:t>
            </a:r>
          </a:p>
        </p:txBody>
      </p:sp>
      <p:sp>
        <p:nvSpPr>
          <p:cNvPr id="8" name="Freeform: Shape 7">
            <a:extLst>
              <a:ext uri="{FF2B5EF4-FFF2-40B4-BE49-F238E27FC236}">
                <a16:creationId xmlns:a16="http://schemas.microsoft.com/office/drawing/2014/main" id="{394CD9A0-DC8D-4D93-A904-E2BEA11D3739}"/>
              </a:ext>
            </a:extLst>
          </p:cNvPr>
          <p:cNvSpPr/>
          <p:nvPr/>
        </p:nvSpPr>
        <p:spPr>
          <a:xfrm>
            <a:off x="1550612" y="1471503"/>
            <a:ext cx="2707593" cy="1198662"/>
          </a:xfrm>
          <a:custGeom>
            <a:avLst/>
            <a:gdLst>
              <a:gd name="connsiteX0" fmla="*/ 0 w 2950842"/>
              <a:gd name="connsiteY0" fmla="*/ 0 h 1058689"/>
              <a:gd name="connsiteX1" fmla="*/ 2950842 w 2950842"/>
              <a:gd name="connsiteY1" fmla="*/ 0 h 1058689"/>
              <a:gd name="connsiteX2" fmla="*/ 2950842 w 2950842"/>
              <a:gd name="connsiteY2" fmla="*/ 1058689 h 1058689"/>
              <a:gd name="connsiteX3" fmla="*/ 0 w 2950842"/>
              <a:gd name="connsiteY3" fmla="*/ 1058689 h 1058689"/>
              <a:gd name="connsiteX4" fmla="*/ 0 w 2950842"/>
              <a:gd name="connsiteY4" fmla="*/ 0 h 1058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0842" h="1058689">
                <a:moveTo>
                  <a:pt x="0" y="0"/>
                </a:moveTo>
                <a:lnTo>
                  <a:pt x="2950842" y="0"/>
                </a:lnTo>
                <a:lnTo>
                  <a:pt x="2950842" y="1058689"/>
                </a:lnTo>
                <a:lnTo>
                  <a:pt x="0" y="1058689"/>
                </a:lnTo>
                <a:lnTo>
                  <a:pt x="0" y="0"/>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1280" tIns="81280" rIns="81280" bIns="81280" numCol="1" spcCol="1270" anchor="ctr" anchorCtr="0">
            <a:noAutofit/>
          </a:bodyPr>
          <a:lstStyle/>
          <a:p>
            <a:pPr defTabSz="948243">
              <a:lnSpc>
                <a:spcPct val="90000"/>
              </a:lnSpc>
              <a:spcBef>
                <a:spcPct val="0"/>
              </a:spcBef>
              <a:spcAft>
                <a:spcPct val="35000"/>
              </a:spcAft>
            </a:pPr>
            <a:r>
              <a:rPr lang="en-US" sz="1600" dirty="0"/>
              <a:t>Each Topic has trigger phrases that control when the topic is used. </a:t>
            </a:r>
          </a:p>
        </p:txBody>
      </p:sp>
      <p:sp>
        <p:nvSpPr>
          <p:cNvPr id="9" name="Freeform: Shape 8">
            <a:extLst>
              <a:ext uri="{FF2B5EF4-FFF2-40B4-BE49-F238E27FC236}">
                <a16:creationId xmlns:a16="http://schemas.microsoft.com/office/drawing/2014/main" id="{1F9F1B36-053A-4286-91D1-90C1FA1F4386}"/>
              </a:ext>
            </a:extLst>
          </p:cNvPr>
          <p:cNvSpPr/>
          <p:nvPr/>
        </p:nvSpPr>
        <p:spPr>
          <a:xfrm>
            <a:off x="4258204" y="1471503"/>
            <a:ext cx="2707593" cy="1198662"/>
          </a:xfrm>
          <a:custGeom>
            <a:avLst/>
            <a:gdLst>
              <a:gd name="connsiteX0" fmla="*/ 0 w 2950842"/>
              <a:gd name="connsiteY0" fmla="*/ 0 h 1058689"/>
              <a:gd name="connsiteX1" fmla="*/ 2950842 w 2950842"/>
              <a:gd name="connsiteY1" fmla="*/ 0 h 1058689"/>
              <a:gd name="connsiteX2" fmla="*/ 2950842 w 2950842"/>
              <a:gd name="connsiteY2" fmla="*/ 1058689 h 1058689"/>
              <a:gd name="connsiteX3" fmla="*/ 0 w 2950842"/>
              <a:gd name="connsiteY3" fmla="*/ 1058689 h 1058689"/>
              <a:gd name="connsiteX4" fmla="*/ 0 w 2950842"/>
              <a:gd name="connsiteY4" fmla="*/ 0 h 1058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0842" h="1058689">
                <a:moveTo>
                  <a:pt x="0" y="0"/>
                </a:moveTo>
                <a:lnTo>
                  <a:pt x="2950842" y="0"/>
                </a:lnTo>
                <a:lnTo>
                  <a:pt x="2950842" y="1058689"/>
                </a:lnTo>
                <a:lnTo>
                  <a:pt x="0" y="1058689"/>
                </a:lnTo>
                <a:lnTo>
                  <a:pt x="0" y="0"/>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1280" tIns="81280" rIns="81280" bIns="81280" numCol="1" spcCol="1270" anchor="ctr" anchorCtr="0">
            <a:noAutofit/>
          </a:bodyPr>
          <a:lstStyle/>
          <a:p>
            <a:pPr defTabSz="948243">
              <a:lnSpc>
                <a:spcPct val="90000"/>
              </a:lnSpc>
              <a:spcBef>
                <a:spcPct val="0"/>
              </a:spcBef>
              <a:spcAft>
                <a:spcPct val="35000"/>
              </a:spcAft>
            </a:pPr>
            <a:r>
              <a:rPr lang="en-US" sz="1600" dirty="0"/>
              <a:t>Topics can be turned on or off. </a:t>
            </a:r>
          </a:p>
        </p:txBody>
      </p:sp>
      <p:sp>
        <p:nvSpPr>
          <p:cNvPr id="10" name="Freeform: Shape 9">
            <a:extLst>
              <a:ext uri="{FF2B5EF4-FFF2-40B4-BE49-F238E27FC236}">
                <a16:creationId xmlns:a16="http://schemas.microsoft.com/office/drawing/2014/main" id="{9A3E219A-7AB4-463A-9DFC-98C3F455C0D3}"/>
              </a:ext>
            </a:extLst>
          </p:cNvPr>
          <p:cNvSpPr/>
          <p:nvPr/>
        </p:nvSpPr>
        <p:spPr>
          <a:xfrm>
            <a:off x="6965797" y="1471503"/>
            <a:ext cx="2707592" cy="1198662"/>
          </a:xfrm>
          <a:custGeom>
            <a:avLst/>
            <a:gdLst>
              <a:gd name="connsiteX0" fmla="*/ 0 w 2950842"/>
              <a:gd name="connsiteY0" fmla="*/ 0 h 1058689"/>
              <a:gd name="connsiteX1" fmla="*/ 2950842 w 2950842"/>
              <a:gd name="connsiteY1" fmla="*/ 0 h 1058689"/>
              <a:gd name="connsiteX2" fmla="*/ 2950842 w 2950842"/>
              <a:gd name="connsiteY2" fmla="*/ 1058689 h 1058689"/>
              <a:gd name="connsiteX3" fmla="*/ 0 w 2950842"/>
              <a:gd name="connsiteY3" fmla="*/ 1058689 h 1058689"/>
              <a:gd name="connsiteX4" fmla="*/ 0 w 2950842"/>
              <a:gd name="connsiteY4" fmla="*/ 0 h 1058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0842" h="1058689">
                <a:moveTo>
                  <a:pt x="0" y="0"/>
                </a:moveTo>
                <a:lnTo>
                  <a:pt x="2950842" y="0"/>
                </a:lnTo>
                <a:lnTo>
                  <a:pt x="2950842" y="1058689"/>
                </a:lnTo>
                <a:lnTo>
                  <a:pt x="0" y="1058689"/>
                </a:lnTo>
                <a:lnTo>
                  <a:pt x="0" y="0"/>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81280" tIns="81280" rIns="81280" bIns="81280" numCol="1" spcCol="1270" anchor="ctr" anchorCtr="0">
            <a:noAutofit/>
          </a:bodyPr>
          <a:lstStyle/>
          <a:p>
            <a:pPr defTabSz="948243">
              <a:lnSpc>
                <a:spcPct val="90000"/>
              </a:lnSpc>
              <a:spcBef>
                <a:spcPct val="0"/>
              </a:spcBef>
              <a:spcAft>
                <a:spcPct val="35000"/>
              </a:spcAft>
            </a:pPr>
            <a:r>
              <a:rPr lang="en-US" sz="1600" dirty="0"/>
              <a:t>Multiple system topics created automatically to assist in handling items such as greetings, escalations, etc.     </a:t>
            </a:r>
          </a:p>
        </p:txBody>
      </p:sp>
      <p:sp>
        <p:nvSpPr>
          <p:cNvPr id="11" name="Rectangle 10">
            <a:extLst>
              <a:ext uri="{FF2B5EF4-FFF2-40B4-BE49-F238E27FC236}">
                <a16:creationId xmlns:a16="http://schemas.microsoft.com/office/drawing/2014/main" id="{EB26864E-C7FC-4A89-94E5-9130E9947D8C}"/>
              </a:ext>
              <a:ext uri="{C183D7F6-B498-43B3-948B-1728B52AA6E4}">
                <adec:decorative xmlns:adec="http://schemas.microsoft.com/office/drawing/2017/decorative" val="1"/>
              </a:ext>
            </a:extLst>
          </p:cNvPr>
          <p:cNvSpPr/>
          <p:nvPr/>
        </p:nvSpPr>
        <p:spPr>
          <a:xfrm>
            <a:off x="1550611" y="2670165"/>
            <a:ext cx="8122777" cy="133185"/>
          </a:xfrm>
          <a:prstGeom prst="rect">
            <a:avLst/>
          </a:prstGeom>
          <a:solidFill>
            <a:srgbClr val="F2C811"/>
          </a:solidFill>
        </p:spPr>
        <p:style>
          <a:lnRef idx="0">
            <a:schemeClr val="accen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hueOff val="0"/>
              <a:satOff val="0"/>
              <a:lumOff val="0"/>
              <a:alphaOff val="0"/>
            </a:schemeClr>
          </a:fontRef>
        </p:style>
      </p:sp>
      <p:pic>
        <p:nvPicPr>
          <p:cNvPr id="3" name="Picture 2" descr="Graphical user interface, application, email&#10;">
            <a:extLst>
              <a:ext uri="{FF2B5EF4-FFF2-40B4-BE49-F238E27FC236}">
                <a16:creationId xmlns:a16="http://schemas.microsoft.com/office/drawing/2014/main" id="{1FBA3A73-2CA6-4299-A093-97BD2E042740}"/>
              </a:ext>
            </a:extLst>
          </p:cNvPr>
          <p:cNvPicPr>
            <a:picLocks noChangeAspect="1"/>
          </p:cNvPicPr>
          <p:nvPr/>
        </p:nvPicPr>
        <p:blipFill rotWithShape="1">
          <a:blip r:embed="rId3"/>
          <a:srcRect t="17840" b="29498"/>
          <a:stretch/>
        </p:blipFill>
        <p:spPr>
          <a:xfrm>
            <a:off x="1863430" y="3902074"/>
            <a:ext cx="7497138" cy="2055216"/>
          </a:xfrm>
          <a:prstGeom prst="rect">
            <a:avLst/>
          </a:prstGeom>
          <a:effectLst>
            <a:outerShdw blurRad="63500" sx="102000" sy="102000" algn="ctr" rotWithShape="0">
              <a:prstClr val="black">
                <a:alpha val="40000"/>
              </a:prstClr>
            </a:outerShdw>
          </a:effectLst>
        </p:spPr>
      </p:pic>
      <p:sp>
        <p:nvSpPr>
          <p:cNvPr id="5" name="Isosceles Triangle 4">
            <a:extLst>
              <a:ext uri="{FF2B5EF4-FFF2-40B4-BE49-F238E27FC236}">
                <a16:creationId xmlns:a16="http://schemas.microsoft.com/office/drawing/2014/main" id="{B21FC570-1D74-48F2-AC0E-52BF5DE4C870}"/>
              </a:ext>
              <a:ext uri="{C183D7F6-B498-43B3-948B-1728B52AA6E4}">
                <adec:decorative xmlns:adec="http://schemas.microsoft.com/office/drawing/2017/decorative" val="1"/>
              </a:ext>
            </a:extLst>
          </p:cNvPr>
          <p:cNvSpPr/>
          <p:nvPr/>
        </p:nvSpPr>
        <p:spPr bwMode="auto">
          <a:xfrm flipH="1" flipV="1">
            <a:off x="4939924" y="3146441"/>
            <a:ext cx="1344149" cy="194568"/>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520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372" y="236868"/>
            <a:ext cx="11018520" cy="677108"/>
          </a:xfrm>
          <a:solidFill>
            <a:schemeClr val="bg1"/>
          </a:solidFill>
        </p:spPr>
        <p:txBody>
          <a:bodyPr/>
          <a:lstStyle/>
          <a:p>
            <a:pPr defTabSz="1219070"/>
            <a:r>
              <a:rPr lang="en-US" spc="-51" dirty="0">
                <a:solidFill>
                  <a:schemeClr val="tx1"/>
                </a:solidFill>
                <a:cs typeface="Segoe UI Semilight" panose="020B0402040204020203" pitchFamily="34" charset="0"/>
              </a:rPr>
              <a:t>Leveraging Topics</a:t>
            </a:r>
          </a:p>
        </p:txBody>
      </p:sp>
      <p:sp>
        <p:nvSpPr>
          <p:cNvPr id="14" name="Text Placeholder 4">
            <a:extLst>
              <a:ext uri="{FF2B5EF4-FFF2-40B4-BE49-F238E27FC236}">
                <a16:creationId xmlns:a16="http://schemas.microsoft.com/office/drawing/2014/main" id="{A075AE46-F912-4114-A3F7-FA14E314DAE9}"/>
              </a:ext>
            </a:extLst>
          </p:cNvPr>
          <p:cNvSpPr>
            <a:spLocks noGrp="1"/>
          </p:cNvSpPr>
          <p:nvPr>
            <p:ph type="body" sz="quarter" idx="10"/>
          </p:nvPr>
        </p:nvSpPr>
        <p:spPr>
          <a:xfrm>
            <a:off x="257372" y="5517949"/>
            <a:ext cx="11852126" cy="677107"/>
          </a:xfrm>
          <a:solidFill>
            <a:schemeClr val="bg1">
              <a:lumMod val="95000"/>
            </a:schemeClr>
          </a:solidFill>
        </p:spPr>
        <p:txBody>
          <a:bodyPr/>
          <a:lstStyle/>
          <a:p>
            <a:r>
              <a:rPr lang="en-US" sz="1867" dirty="0"/>
              <a:t>By including multiple topics, users are provided with a tailored conversation based on the text they enter into the conversation</a:t>
            </a:r>
          </a:p>
        </p:txBody>
      </p:sp>
      <p:pic>
        <p:nvPicPr>
          <p:cNvPr id="15" name="Picture 14" descr="Graphical user interface, text, application, chat or text message&#10;">
            <a:extLst>
              <a:ext uri="{FF2B5EF4-FFF2-40B4-BE49-F238E27FC236}">
                <a16:creationId xmlns:a16="http://schemas.microsoft.com/office/drawing/2014/main" id="{BE72835E-1939-40EE-95C8-F3C2DB85877D}"/>
              </a:ext>
            </a:extLst>
          </p:cNvPr>
          <p:cNvPicPr>
            <a:picLocks noChangeAspect="1"/>
          </p:cNvPicPr>
          <p:nvPr/>
        </p:nvPicPr>
        <p:blipFill rotWithShape="1">
          <a:blip r:embed="rId3"/>
          <a:srcRect b="7167"/>
          <a:stretch/>
        </p:blipFill>
        <p:spPr>
          <a:xfrm>
            <a:off x="9456635" y="909796"/>
            <a:ext cx="2073337" cy="4572000"/>
          </a:xfrm>
          <a:prstGeom prst="rect">
            <a:avLst/>
          </a:prstGeom>
          <a:effectLst>
            <a:outerShdw blurRad="63500" sx="102000" sy="102000" algn="ctr" rotWithShape="0">
              <a:prstClr val="black">
                <a:alpha val="40000"/>
              </a:prstClr>
            </a:outerShdw>
          </a:effectLst>
        </p:spPr>
      </p:pic>
      <p:sp>
        <p:nvSpPr>
          <p:cNvPr id="9" name="Rectangle: Rounded Corners 8">
            <a:extLst>
              <a:ext uri="{FF2B5EF4-FFF2-40B4-BE49-F238E27FC236}">
                <a16:creationId xmlns:a16="http://schemas.microsoft.com/office/drawing/2014/main" id="{D695CE79-D50E-4E22-9299-D6499660B669}"/>
              </a:ext>
            </a:extLst>
          </p:cNvPr>
          <p:cNvSpPr/>
          <p:nvPr/>
        </p:nvSpPr>
        <p:spPr bwMode="auto">
          <a:xfrm>
            <a:off x="662028" y="1202243"/>
            <a:ext cx="2291570" cy="404092"/>
          </a:xfrm>
          <a:prstGeom prst="roundRect">
            <a:avLst>
              <a:gd name="adj" fmla="val 0"/>
            </a:avLst>
          </a:prstGeom>
          <a:solidFill>
            <a:srgbClr val="F2C81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87680" tIns="146304" rIns="121920" bIns="146304" numCol="1" spcCol="0" rtlCol="0" fromWordArt="0" anchor="t" anchorCtr="0" forceAA="0" compatLnSpc="1">
            <a:prstTxWarp prst="textNoShape">
              <a:avLst/>
            </a:prstTxWarp>
            <a:noAutofit/>
          </a:bodyPr>
          <a:lstStyle/>
          <a:p>
            <a:pPr defTabSz="932449"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Greeting</a:t>
            </a:r>
          </a:p>
        </p:txBody>
      </p:sp>
      <p:sp>
        <p:nvSpPr>
          <p:cNvPr id="10" name="Rectangle: Rounded Corners 9">
            <a:extLst>
              <a:ext uri="{FF2B5EF4-FFF2-40B4-BE49-F238E27FC236}">
                <a16:creationId xmlns:a16="http://schemas.microsoft.com/office/drawing/2014/main" id="{26C2C5F6-4714-4B64-A1D2-562B9E20D01C}"/>
              </a:ext>
            </a:extLst>
          </p:cNvPr>
          <p:cNvSpPr/>
          <p:nvPr/>
        </p:nvSpPr>
        <p:spPr bwMode="auto">
          <a:xfrm>
            <a:off x="3336932" y="1189180"/>
            <a:ext cx="2291570" cy="404092"/>
          </a:xfrm>
          <a:prstGeom prst="roundRect">
            <a:avLst>
              <a:gd name="adj" fmla="val 0"/>
            </a:avLst>
          </a:prstGeom>
          <a:solidFill>
            <a:schemeClr val="accent2"/>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87680" tIns="146304" rIns="0" bIns="146304" numCol="1" spcCol="0" rtlCol="0" fromWordArt="0" anchor="t" anchorCtr="0" forceAA="0" compatLnSpc="1">
            <a:prstTxWarp prst="textNoShape">
              <a:avLst/>
            </a:prstTxWarp>
            <a:noAutofit/>
          </a:bodyPr>
          <a:lstStyle/>
          <a:p>
            <a:pPr defTabSz="932449"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Check Weather</a:t>
            </a:r>
          </a:p>
        </p:txBody>
      </p:sp>
      <p:sp>
        <p:nvSpPr>
          <p:cNvPr id="11" name="Rectangle: Rounded Corners 10">
            <a:extLst>
              <a:ext uri="{FF2B5EF4-FFF2-40B4-BE49-F238E27FC236}">
                <a16:creationId xmlns:a16="http://schemas.microsoft.com/office/drawing/2014/main" id="{51AE5F1E-D7D1-4D76-A70A-70DCDD4E59A6}"/>
              </a:ext>
            </a:extLst>
          </p:cNvPr>
          <p:cNvSpPr/>
          <p:nvPr/>
        </p:nvSpPr>
        <p:spPr bwMode="auto">
          <a:xfrm>
            <a:off x="5974843" y="1189180"/>
            <a:ext cx="2343191" cy="404092"/>
          </a:xfrm>
          <a:prstGeom prst="roundRect">
            <a:avLst>
              <a:gd name="adj" fmla="val 0"/>
            </a:avLst>
          </a:prstGeom>
          <a:solidFill>
            <a:schemeClr val="accent3">
              <a:lumMod val="75000"/>
            </a:schemeClr>
          </a:solidFill>
          <a:ln w="127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87680" tIns="146304" rIns="121920" bIns="146304" numCol="1" spcCol="0" rtlCol="0" fromWordArt="0" anchor="t" anchorCtr="0" forceAA="0" compatLnSpc="1">
            <a:prstTxWarp prst="textNoShape">
              <a:avLst/>
            </a:prstTxWarp>
            <a:noAutofit/>
          </a:bodyPr>
          <a:lstStyle/>
          <a:p>
            <a:pPr defTabSz="932449"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Goodbye</a:t>
            </a:r>
          </a:p>
        </p:txBody>
      </p:sp>
      <p:sp>
        <p:nvSpPr>
          <p:cNvPr id="5" name="Rectangle: Rounded Corners 4">
            <a:extLst>
              <a:ext uri="{FF2B5EF4-FFF2-40B4-BE49-F238E27FC236}">
                <a16:creationId xmlns:a16="http://schemas.microsoft.com/office/drawing/2014/main" id="{FB194B12-9B53-4387-9463-F8E44097F9E7}"/>
              </a:ext>
            </a:extLst>
          </p:cNvPr>
          <p:cNvSpPr/>
          <p:nvPr/>
        </p:nvSpPr>
        <p:spPr bwMode="auto">
          <a:xfrm>
            <a:off x="662028" y="1593270"/>
            <a:ext cx="2291570" cy="2930605"/>
          </a:xfrm>
          <a:prstGeom prst="roundRect">
            <a:avLst>
              <a:gd name="adj" fmla="val 0"/>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r>
              <a:rPr lang="en-US" sz="1600" b="1" dirty="0">
                <a:solidFill>
                  <a:srgbClr val="D2D2D2">
                    <a:lumMod val="10000"/>
                  </a:srgbClr>
                </a:solidFill>
                <a:latin typeface="+mj-lt"/>
                <a:ea typeface="Segoe UI" pitchFamily="34" charset="0"/>
                <a:cs typeface="Segoe UI" pitchFamily="34" charset="0"/>
              </a:rPr>
              <a:t>Trigger: </a:t>
            </a:r>
          </a:p>
          <a:p>
            <a:pPr algn="ctr" defTabSz="932449" fontAlgn="base">
              <a:lnSpc>
                <a:spcPct val="90000"/>
              </a:lnSpc>
              <a:spcBef>
                <a:spcPct val="0"/>
              </a:spcBef>
              <a:spcAft>
                <a:spcPct val="0"/>
              </a:spcAft>
            </a:pPr>
            <a:r>
              <a:rPr lang="en-US" sz="1600" i="1" dirty="0">
                <a:solidFill>
                  <a:srgbClr val="D2D2D2">
                    <a:lumMod val="10000"/>
                  </a:srgbClr>
                </a:solidFill>
                <a:latin typeface="Segoe UI"/>
                <a:ea typeface="Segoe UI" pitchFamily="34" charset="0"/>
                <a:cs typeface="Segoe UI" pitchFamily="34" charset="0"/>
              </a:rPr>
              <a:t>Hello</a:t>
            </a:r>
          </a:p>
          <a:p>
            <a:pPr algn="ctr" defTabSz="932449" fontAlgn="base">
              <a:lnSpc>
                <a:spcPct val="90000"/>
              </a:lnSpc>
              <a:spcBef>
                <a:spcPct val="0"/>
              </a:spcBef>
              <a:spcAft>
                <a:spcPct val="0"/>
              </a:spcAft>
            </a:pPr>
            <a:endParaRPr lang="en-US" sz="1600" dirty="0">
              <a:solidFill>
                <a:srgbClr val="D2D2D2">
                  <a:lumMod val="10000"/>
                </a:srgbClr>
              </a:solidFill>
              <a:latin typeface="Segoe UI"/>
              <a:ea typeface="Segoe UI" pitchFamily="34" charset="0"/>
              <a:cs typeface="Segoe UI" pitchFamily="34" charset="0"/>
            </a:endParaRPr>
          </a:p>
          <a:p>
            <a:pPr algn="ctr" defTabSz="932449" fontAlgn="base">
              <a:lnSpc>
                <a:spcPct val="90000"/>
              </a:lnSpc>
              <a:spcBef>
                <a:spcPct val="0"/>
              </a:spcBef>
              <a:spcAft>
                <a:spcPct val="0"/>
              </a:spcAft>
            </a:pPr>
            <a:r>
              <a:rPr lang="en-US" sz="1600" b="1" dirty="0">
                <a:solidFill>
                  <a:srgbClr val="D2D2D2">
                    <a:lumMod val="10000"/>
                  </a:srgbClr>
                </a:solidFill>
                <a:latin typeface="+mj-lt"/>
                <a:ea typeface="Segoe UI" pitchFamily="34" charset="0"/>
                <a:cs typeface="Segoe UI" pitchFamily="34" charset="0"/>
              </a:rPr>
              <a:t>Message 1:</a:t>
            </a:r>
            <a:r>
              <a:rPr lang="en-US" sz="1600" dirty="0">
                <a:solidFill>
                  <a:srgbClr val="D2D2D2">
                    <a:lumMod val="10000"/>
                  </a:srgbClr>
                </a:solidFill>
                <a:latin typeface="+mj-lt"/>
                <a:ea typeface="Segoe UI" pitchFamily="34" charset="0"/>
                <a:cs typeface="Segoe UI" pitchFamily="34" charset="0"/>
              </a:rPr>
              <a:t> </a:t>
            </a:r>
          </a:p>
          <a:p>
            <a:pPr algn="ctr" defTabSz="932449" fontAlgn="base">
              <a:lnSpc>
                <a:spcPct val="90000"/>
              </a:lnSpc>
              <a:spcBef>
                <a:spcPct val="0"/>
              </a:spcBef>
              <a:spcAft>
                <a:spcPct val="0"/>
              </a:spcAft>
            </a:pPr>
            <a:r>
              <a:rPr lang="en-US" sz="1600" i="1" dirty="0">
                <a:solidFill>
                  <a:srgbClr val="D2D2D2">
                    <a:lumMod val="10000"/>
                  </a:srgbClr>
                </a:solidFill>
                <a:latin typeface="Segoe UI"/>
                <a:ea typeface="Segoe UI" pitchFamily="34" charset="0"/>
                <a:cs typeface="Segoe UI" pitchFamily="34" charset="0"/>
              </a:rPr>
              <a:t>Hi I’m a Virtual Agent.</a:t>
            </a:r>
          </a:p>
          <a:p>
            <a:pPr algn="ctr" defTabSz="932449" fontAlgn="base">
              <a:lnSpc>
                <a:spcPct val="90000"/>
              </a:lnSpc>
              <a:spcBef>
                <a:spcPct val="0"/>
              </a:spcBef>
              <a:spcAft>
                <a:spcPct val="0"/>
              </a:spcAft>
            </a:pPr>
            <a:endParaRPr lang="en-US" sz="1600" dirty="0">
              <a:solidFill>
                <a:srgbClr val="D2D2D2">
                  <a:lumMod val="10000"/>
                </a:srgbClr>
              </a:solidFill>
              <a:latin typeface="Segoe UI"/>
              <a:ea typeface="Segoe UI" pitchFamily="34" charset="0"/>
              <a:cs typeface="Segoe UI" pitchFamily="34" charset="0"/>
            </a:endParaRPr>
          </a:p>
          <a:p>
            <a:pPr algn="ctr" defTabSz="932449" fontAlgn="base">
              <a:lnSpc>
                <a:spcPct val="90000"/>
              </a:lnSpc>
              <a:spcBef>
                <a:spcPct val="0"/>
              </a:spcBef>
              <a:spcAft>
                <a:spcPct val="0"/>
              </a:spcAft>
            </a:pPr>
            <a:r>
              <a:rPr lang="en-US" sz="1600" b="1" dirty="0">
                <a:solidFill>
                  <a:srgbClr val="D2D2D2">
                    <a:lumMod val="10000"/>
                  </a:srgbClr>
                </a:solidFill>
                <a:latin typeface="+mj-lt"/>
                <a:ea typeface="Segoe UI" pitchFamily="34" charset="0"/>
                <a:cs typeface="Segoe UI" pitchFamily="34" charset="0"/>
              </a:rPr>
              <a:t>Message 2:</a:t>
            </a:r>
            <a:r>
              <a:rPr lang="en-US" sz="1600" dirty="0">
                <a:solidFill>
                  <a:srgbClr val="D2D2D2">
                    <a:lumMod val="10000"/>
                  </a:srgbClr>
                </a:solidFill>
                <a:latin typeface="+mj-lt"/>
                <a:ea typeface="Segoe UI" pitchFamily="34" charset="0"/>
                <a:cs typeface="Segoe UI" pitchFamily="34" charset="0"/>
              </a:rPr>
              <a:t> </a:t>
            </a:r>
          </a:p>
          <a:p>
            <a:pPr algn="ctr" defTabSz="932449" fontAlgn="base">
              <a:lnSpc>
                <a:spcPct val="90000"/>
              </a:lnSpc>
              <a:spcBef>
                <a:spcPct val="0"/>
              </a:spcBef>
              <a:spcAft>
                <a:spcPct val="0"/>
              </a:spcAft>
            </a:pPr>
            <a:r>
              <a:rPr lang="en-US" sz="1600" i="1" dirty="0">
                <a:solidFill>
                  <a:srgbClr val="D2D2D2">
                    <a:lumMod val="10000"/>
                  </a:srgbClr>
                </a:solidFill>
                <a:latin typeface="Segoe UI"/>
                <a:ea typeface="Segoe UI" pitchFamily="34" charset="0"/>
                <a:cs typeface="Segoe UI" pitchFamily="34" charset="0"/>
              </a:rPr>
              <a:t>How can I help you?</a:t>
            </a:r>
            <a:r>
              <a:rPr lang="en-US" sz="1600" dirty="0">
                <a:solidFill>
                  <a:srgbClr val="D2D2D2">
                    <a:lumMod val="10000"/>
                  </a:srgbClr>
                </a:solidFill>
                <a:latin typeface="Segoe UI"/>
                <a:ea typeface="Segoe UI" pitchFamily="34" charset="0"/>
                <a:cs typeface="Segoe UI" pitchFamily="34" charset="0"/>
              </a:rPr>
              <a:t> </a:t>
            </a:r>
          </a:p>
        </p:txBody>
      </p:sp>
      <p:sp>
        <p:nvSpPr>
          <p:cNvPr id="7" name="Rectangle: Rounded Corners 6">
            <a:extLst>
              <a:ext uri="{FF2B5EF4-FFF2-40B4-BE49-F238E27FC236}">
                <a16:creationId xmlns:a16="http://schemas.microsoft.com/office/drawing/2014/main" id="{C4CA2B98-444C-4C9F-B7D9-2CF0AE7C1A53}"/>
              </a:ext>
            </a:extLst>
          </p:cNvPr>
          <p:cNvSpPr/>
          <p:nvPr/>
        </p:nvSpPr>
        <p:spPr bwMode="auto">
          <a:xfrm>
            <a:off x="3336932" y="1593270"/>
            <a:ext cx="2291570" cy="2930605"/>
          </a:xfrm>
          <a:prstGeom prst="roundRect">
            <a:avLst>
              <a:gd name="adj" fmla="val 0"/>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r>
              <a:rPr lang="en-US" sz="1600" b="1" dirty="0">
                <a:solidFill>
                  <a:srgbClr val="D2D2D2">
                    <a:lumMod val="10000"/>
                  </a:srgbClr>
                </a:solidFill>
                <a:latin typeface="+mj-lt"/>
                <a:ea typeface="Segoe UI" pitchFamily="34" charset="0"/>
                <a:cs typeface="Segoe UI" pitchFamily="34" charset="0"/>
              </a:rPr>
              <a:t>Trigger: </a:t>
            </a:r>
          </a:p>
          <a:p>
            <a:pPr algn="ctr" defTabSz="932449" fontAlgn="base">
              <a:lnSpc>
                <a:spcPct val="90000"/>
              </a:lnSpc>
              <a:spcBef>
                <a:spcPct val="0"/>
              </a:spcBef>
              <a:spcAft>
                <a:spcPct val="0"/>
              </a:spcAft>
            </a:pPr>
            <a:r>
              <a:rPr lang="en-US" sz="1600" i="1" dirty="0">
                <a:solidFill>
                  <a:srgbClr val="D2D2D2">
                    <a:lumMod val="10000"/>
                  </a:srgbClr>
                </a:solidFill>
                <a:latin typeface="Segoe UI"/>
                <a:ea typeface="Segoe UI" pitchFamily="34" charset="0"/>
                <a:cs typeface="Segoe UI" pitchFamily="34" charset="0"/>
              </a:rPr>
              <a:t>What is the weather today?</a:t>
            </a:r>
          </a:p>
          <a:p>
            <a:pPr algn="ctr" defTabSz="932449" fontAlgn="base">
              <a:lnSpc>
                <a:spcPct val="90000"/>
              </a:lnSpc>
              <a:spcBef>
                <a:spcPct val="0"/>
              </a:spcBef>
              <a:spcAft>
                <a:spcPct val="0"/>
              </a:spcAft>
            </a:pPr>
            <a:endParaRPr lang="en-US" sz="1600" dirty="0">
              <a:solidFill>
                <a:srgbClr val="D2D2D2">
                  <a:lumMod val="10000"/>
                </a:srgbClr>
              </a:solidFill>
              <a:latin typeface="Segoe UI"/>
              <a:ea typeface="Segoe UI" pitchFamily="34" charset="0"/>
              <a:cs typeface="Segoe UI" pitchFamily="34" charset="0"/>
            </a:endParaRPr>
          </a:p>
          <a:p>
            <a:pPr algn="ctr" defTabSz="932449" fontAlgn="base">
              <a:lnSpc>
                <a:spcPct val="90000"/>
              </a:lnSpc>
              <a:spcBef>
                <a:spcPct val="0"/>
              </a:spcBef>
              <a:spcAft>
                <a:spcPct val="0"/>
              </a:spcAft>
            </a:pPr>
            <a:r>
              <a:rPr lang="en-US" sz="1600" b="1" dirty="0">
                <a:solidFill>
                  <a:srgbClr val="D2D2D2">
                    <a:lumMod val="10000"/>
                  </a:srgbClr>
                </a:solidFill>
                <a:latin typeface="+mj-lt"/>
                <a:ea typeface="Segoe UI" pitchFamily="34" charset="0"/>
                <a:cs typeface="Segoe UI" pitchFamily="34" charset="0"/>
              </a:rPr>
              <a:t>Message: </a:t>
            </a:r>
          </a:p>
          <a:p>
            <a:pPr algn="ctr" defTabSz="932449" fontAlgn="base">
              <a:lnSpc>
                <a:spcPct val="90000"/>
              </a:lnSpc>
              <a:spcBef>
                <a:spcPct val="0"/>
              </a:spcBef>
              <a:spcAft>
                <a:spcPct val="0"/>
              </a:spcAft>
            </a:pPr>
            <a:r>
              <a:rPr lang="en-US" sz="1600" i="1" dirty="0">
                <a:solidFill>
                  <a:srgbClr val="D2D2D2">
                    <a:lumMod val="10000"/>
                  </a:srgbClr>
                </a:solidFill>
                <a:latin typeface="Segoe UI"/>
                <a:ea typeface="Segoe UI" pitchFamily="34" charset="0"/>
                <a:cs typeface="Segoe UI" pitchFamily="34" charset="0"/>
              </a:rPr>
              <a:t>I can help you with that.</a:t>
            </a:r>
          </a:p>
          <a:p>
            <a:pPr algn="ctr" defTabSz="932449" fontAlgn="base">
              <a:lnSpc>
                <a:spcPct val="90000"/>
              </a:lnSpc>
              <a:spcBef>
                <a:spcPct val="0"/>
              </a:spcBef>
              <a:spcAft>
                <a:spcPct val="0"/>
              </a:spcAft>
            </a:pPr>
            <a:endParaRPr lang="en-US" sz="1600" dirty="0">
              <a:solidFill>
                <a:srgbClr val="D2D2D2">
                  <a:lumMod val="10000"/>
                </a:srgbClr>
              </a:solidFill>
              <a:latin typeface="Segoe UI"/>
              <a:ea typeface="Segoe UI" pitchFamily="34" charset="0"/>
              <a:cs typeface="Segoe UI" pitchFamily="34" charset="0"/>
            </a:endParaRPr>
          </a:p>
          <a:p>
            <a:pPr algn="ctr" defTabSz="932449" fontAlgn="base">
              <a:lnSpc>
                <a:spcPct val="90000"/>
              </a:lnSpc>
              <a:spcBef>
                <a:spcPct val="0"/>
              </a:spcBef>
              <a:spcAft>
                <a:spcPct val="0"/>
              </a:spcAft>
            </a:pPr>
            <a:r>
              <a:rPr lang="en-US" sz="1600" b="1" dirty="0">
                <a:solidFill>
                  <a:srgbClr val="D2D2D2">
                    <a:lumMod val="10000"/>
                  </a:srgbClr>
                </a:solidFill>
                <a:latin typeface="+mj-lt"/>
                <a:ea typeface="Segoe UI" pitchFamily="34" charset="0"/>
                <a:cs typeface="Segoe UI" pitchFamily="34" charset="0"/>
              </a:rPr>
              <a:t>Question:</a:t>
            </a:r>
            <a:r>
              <a:rPr lang="en-US" sz="1600" dirty="0">
                <a:solidFill>
                  <a:srgbClr val="D2D2D2">
                    <a:lumMod val="10000"/>
                  </a:srgbClr>
                </a:solidFill>
                <a:latin typeface="+mj-lt"/>
                <a:ea typeface="Segoe UI" pitchFamily="34" charset="0"/>
                <a:cs typeface="Segoe UI" pitchFamily="34" charset="0"/>
              </a:rPr>
              <a:t> </a:t>
            </a:r>
          </a:p>
          <a:p>
            <a:pPr algn="ctr" defTabSz="932449" fontAlgn="base">
              <a:lnSpc>
                <a:spcPct val="90000"/>
              </a:lnSpc>
              <a:spcBef>
                <a:spcPct val="0"/>
              </a:spcBef>
              <a:spcAft>
                <a:spcPct val="0"/>
              </a:spcAft>
            </a:pPr>
            <a:r>
              <a:rPr lang="en-US" sz="1600" i="1" dirty="0">
                <a:solidFill>
                  <a:srgbClr val="D2D2D2">
                    <a:lumMod val="10000"/>
                  </a:srgbClr>
                </a:solidFill>
                <a:latin typeface="Segoe UI"/>
                <a:ea typeface="Segoe UI" pitchFamily="34" charset="0"/>
                <a:cs typeface="Segoe UI" pitchFamily="34" charset="0"/>
              </a:rPr>
              <a:t>What city do you live in?</a:t>
            </a:r>
            <a:r>
              <a:rPr lang="en-US" sz="1600" dirty="0">
                <a:solidFill>
                  <a:srgbClr val="D2D2D2">
                    <a:lumMod val="10000"/>
                  </a:srgbClr>
                </a:solidFill>
                <a:latin typeface="Segoe UI"/>
                <a:ea typeface="Segoe UI" pitchFamily="34" charset="0"/>
                <a:cs typeface="Segoe UI" pitchFamily="34" charset="0"/>
              </a:rPr>
              <a:t> </a:t>
            </a:r>
          </a:p>
        </p:txBody>
      </p:sp>
      <p:sp>
        <p:nvSpPr>
          <p:cNvPr id="8" name="Rectangle: Rounded Corners 7">
            <a:extLst>
              <a:ext uri="{FF2B5EF4-FFF2-40B4-BE49-F238E27FC236}">
                <a16:creationId xmlns:a16="http://schemas.microsoft.com/office/drawing/2014/main" id="{608AE9D3-8DC9-4AE4-8D74-3D82CFC70D22}"/>
              </a:ext>
            </a:extLst>
          </p:cNvPr>
          <p:cNvSpPr/>
          <p:nvPr/>
        </p:nvSpPr>
        <p:spPr bwMode="auto">
          <a:xfrm>
            <a:off x="5987260" y="1593270"/>
            <a:ext cx="2330774" cy="2930605"/>
          </a:xfrm>
          <a:prstGeom prst="roundRect">
            <a:avLst>
              <a:gd name="adj" fmla="val 0"/>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r>
              <a:rPr lang="en-US" sz="1600" b="1" dirty="0">
                <a:solidFill>
                  <a:srgbClr val="D2D2D2">
                    <a:lumMod val="10000"/>
                  </a:srgbClr>
                </a:solidFill>
                <a:latin typeface="+mj-lt"/>
                <a:ea typeface="Segoe UI" pitchFamily="34" charset="0"/>
                <a:cs typeface="Segoe UI" pitchFamily="34" charset="0"/>
              </a:rPr>
              <a:t>Trigger:</a:t>
            </a:r>
            <a:r>
              <a:rPr lang="en-US" sz="1600" b="1" dirty="0">
                <a:solidFill>
                  <a:srgbClr val="D2D2D2">
                    <a:lumMod val="10000"/>
                  </a:srgbClr>
                </a:solidFill>
                <a:latin typeface="Segoe UI"/>
                <a:ea typeface="Segoe UI" pitchFamily="34" charset="0"/>
                <a:cs typeface="Segoe UI" pitchFamily="34" charset="0"/>
              </a:rPr>
              <a:t> </a:t>
            </a:r>
          </a:p>
          <a:p>
            <a:pPr algn="ctr" defTabSz="932449" fontAlgn="base">
              <a:lnSpc>
                <a:spcPct val="90000"/>
              </a:lnSpc>
              <a:spcBef>
                <a:spcPct val="0"/>
              </a:spcBef>
              <a:spcAft>
                <a:spcPct val="0"/>
              </a:spcAft>
            </a:pPr>
            <a:r>
              <a:rPr lang="en-US" sz="1600" i="1" dirty="0">
                <a:solidFill>
                  <a:srgbClr val="D2D2D2">
                    <a:lumMod val="10000"/>
                  </a:srgbClr>
                </a:solidFill>
                <a:latin typeface="Segoe UI"/>
                <a:ea typeface="Segoe UI" pitchFamily="34" charset="0"/>
                <a:cs typeface="Segoe UI" pitchFamily="34" charset="0"/>
              </a:rPr>
              <a:t>Perfect! Have a great day</a:t>
            </a:r>
          </a:p>
          <a:p>
            <a:pPr algn="ctr" defTabSz="932449" fontAlgn="base">
              <a:lnSpc>
                <a:spcPct val="90000"/>
              </a:lnSpc>
              <a:spcBef>
                <a:spcPct val="0"/>
              </a:spcBef>
              <a:spcAft>
                <a:spcPct val="0"/>
              </a:spcAft>
            </a:pPr>
            <a:endParaRPr lang="en-US" sz="1600" dirty="0">
              <a:solidFill>
                <a:srgbClr val="D2D2D2">
                  <a:lumMod val="10000"/>
                </a:srgbClr>
              </a:solidFill>
              <a:latin typeface="Segoe UI"/>
              <a:ea typeface="Segoe UI" pitchFamily="34" charset="0"/>
              <a:cs typeface="Segoe UI" pitchFamily="34" charset="0"/>
            </a:endParaRPr>
          </a:p>
          <a:p>
            <a:pPr algn="ctr" defTabSz="932449" fontAlgn="base">
              <a:lnSpc>
                <a:spcPct val="90000"/>
              </a:lnSpc>
              <a:spcBef>
                <a:spcPct val="0"/>
              </a:spcBef>
              <a:spcAft>
                <a:spcPct val="0"/>
              </a:spcAft>
            </a:pPr>
            <a:r>
              <a:rPr lang="en-US" sz="1600" b="1" dirty="0">
                <a:solidFill>
                  <a:srgbClr val="D2D2D2">
                    <a:lumMod val="10000"/>
                  </a:srgbClr>
                </a:solidFill>
                <a:latin typeface="+mj-lt"/>
                <a:ea typeface="Segoe UI" pitchFamily="34" charset="0"/>
                <a:cs typeface="Segoe UI" pitchFamily="34" charset="0"/>
              </a:rPr>
              <a:t>Message: </a:t>
            </a:r>
          </a:p>
          <a:p>
            <a:pPr algn="ctr" defTabSz="932449" fontAlgn="base">
              <a:lnSpc>
                <a:spcPct val="90000"/>
              </a:lnSpc>
              <a:spcBef>
                <a:spcPct val="0"/>
              </a:spcBef>
              <a:spcAft>
                <a:spcPct val="0"/>
              </a:spcAft>
            </a:pPr>
            <a:r>
              <a:rPr lang="en-US" sz="1600" i="1" dirty="0">
                <a:solidFill>
                  <a:srgbClr val="D2D2D2">
                    <a:lumMod val="10000"/>
                  </a:srgbClr>
                </a:solidFill>
                <a:latin typeface="Segoe UI"/>
                <a:ea typeface="Segoe UI" pitchFamily="34" charset="0"/>
                <a:cs typeface="Segoe UI" pitchFamily="34" charset="0"/>
              </a:rPr>
              <a:t>Thanks for chatting with me.  Bye!</a:t>
            </a:r>
          </a:p>
          <a:p>
            <a:pPr algn="ctr" defTabSz="932449" fontAlgn="base">
              <a:lnSpc>
                <a:spcPct val="90000"/>
              </a:lnSpc>
              <a:spcBef>
                <a:spcPct val="0"/>
              </a:spcBef>
              <a:spcAft>
                <a:spcPct val="0"/>
              </a:spcAft>
            </a:pPr>
            <a:endParaRPr lang="en-US" sz="16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Isosceles Triangle 11">
            <a:extLst>
              <a:ext uri="{FF2B5EF4-FFF2-40B4-BE49-F238E27FC236}">
                <a16:creationId xmlns:a16="http://schemas.microsoft.com/office/drawing/2014/main" id="{9720B1A2-F01B-417C-A7CF-33429A1A0D3E}"/>
              </a:ext>
              <a:ext uri="{C183D7F6-B498-43B3-948B-1728B52AA6E4}">
                <adec:decorative xmlns:adec="http://schemas.microsoft.com/office/drawing/2017/decorative" val="1"/>
              </a:ext>
            </a:extLst>
          </p:cNvPr>
          <p:cNvSpPr/>
          <p:nvPr/>
        </p:nvSpPr>
        <p:spPr bwMode="auto">
          <a:xfrm rot="5400000">
            <a:off x="2889382" y="2820300"/>
            <a:ext cx="610638" cy="140353"/>
          </a:xfrm>
          <a:prstGeom prst="triangl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solidFill>
                <a:schemeClr val="tx1"/>
              </a:solidFill>
              <a:latin typeface="Segoe UI"/>
              <a:ea typeface="Segoe UI" pitchFamily="34" charset="0"/>
              <a:cs typeface="Segoe UI" pitchFamily="34" charset="0"/>
            </a:endParaRPr>
          </a:p>
        </p:txBody>
      </p:sp>
      <p:sp>
        <p:nvSpPr>
          <p:cNvPr id="13" name="Isosceles Triangle 12">
            <a:extLst>
              <a:ext uri="{FF2B5EF4-FFF2-40B4-BE49-F238E27FC236}">
                <a16:creationId xmlns:a16="http://schemas.microsoft.com/office/drawing/2014/main" id="{AEF150CF-8B73-464E-AF4B-0317A7EECBCE}"/>
              </a:ext>
              <a:ext uri="{C183D7F6-B498-43B3-948B-1728B52AA6E4}">
                <adec:decorative xmlns:adec="http://schemas.microsoft.com/office/drawing/2017/decorative" val="1"/>
              </a:ext>
            </a:extLst>
          </p:cNvPr>
          <p:cNvSpPr/>
          <p:nvPr/>
        </p:nvSpPr>
        <p:spPr bwMode="auto">
          <a:xfrm rot="5400000">
            <a:off x="5517833" y="2820300"/>
            <a:ext cx="610638" cy="140353"/>
          </a:xfrm>
          <a:prstGeom prst="triangl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Graphic 16">
            <a:extLst>
              <a:ext uri="{FF2B5EF4-FFF2-40B4-BE49-F238E27FC236}">
                <a16:creationId xmlns:a16="http://schemas.microsoft.com/office/drawing/2014/main" id="{33CE02D0-EE28-451B-97EC-090E4A35F94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49517" y="1284766"/>
            <a:ext cx="342075" cy="317813"/>
          </a:xfrm>
          <a:prstGeom prst="rect">
            <a:avLst/>
          </a:prstGeom>
        </p:spPr>
      </p:pic>
      <p:pic>
        <p:nvPicPr>
          <p:cNvPr id="19" name="Graphic 18">
            <a:extLst>
              <a:ext uri="{FF2B5EF4-FFF2-40B4-BE49-F238E27FC236}">
                <a16:creationId xmlns:a16="http://schemas.microsoft.com/office/drawing/2014/main" id="{B01174E7-DC63-4D92-8600-5E2ADE1584F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420544" y="1258444"/>
            <a:ext cx="342075" cy="317813"/>
          </a:xfrm>
          <a:prstGeom prst="rect">
            <a:avLst/>
          </a:prstGeom>
        </p:spPr>
      </p:pic>
      <p:pic>
        <p:nvPicPr>
          <p:cNvPr id="21" name="Graphic 20">
            <a:extLst>
              <a:ext uri="{FF2B5EF4-FFF2-40B4-BE49-F238E27FC236}">
                <a16:creationId xmlns:a16="http://schemas.microsoft.com/office/drawing/2014/main" id="{46114930-3D8E-4D3B-8677-F2B75ADA268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974197" y="1261167"/>
            <a:ext cx="342075" cy="317813"/>
          </a:xfrm>
          <a:prstGeom prst="rect">
            <a:avLst/>
          </a:prstGeom>
        </p:spPr>
      </p:pic>
    </p:spTree>
    <p:extLst>
      <p:ext uri="{BB962C8B-B14F-4D97-AF65-F5344CB8AC3E}">
        <p14:creationId xmlns:p14="http://schemas.microsoft.com/office/powerpoint/2010/main" val="1354772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F9A75AF1-0C45-4508-AF9A-BFFB4A7996A8}"/>
              </a:ext>
              <a:ext uri="{C183D7F6-B498-43B3-948B-1728B52AA6E4}">
                <adec:decorative xmlns:adec="http://schemas.microsoft.com/office/drawing/2017/decorative" val="1"/>
              </a:ext>
            </a:extLst>
          </p:cNvPr>
          <p:cNvSpPr/>
          <p:nvPr/>
        </p:nvSpPr>
        <p:spPr bwMode="auto">
          <a:xfrm>
            <a:off x="5855296" y="1905951"/>
            <a:ext cx="5815987" cy="3640608"/>
          </a:xfrm>
          <a:prstGeom prst="roundRect">
            <a:avLst>
              <a:gd name="adj" fmla="val 5685"/>
            </a:avLst>
          </a:prstGeom>
          <a:solidFill>
            <a:schemeClr val="tx1"/>
          </a:soli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defTabSz="1268006" fontAlgn="base">
              <a:spcBef>
                <a:spcPct val="0"/>
              </a:spcBef>
              <a:spcAft>
                <a:spcPct val="0"/>
              </a:spcAft>
            </a:pPr>
            <a:endParaRPr lang="en-IN" sz="2400">
              <a:solidFill>
                <a:srgbClr val="FFFFFF"/>
              </a:solidFill>
              <a:ea typeface="Segoe UI" pitchFamily="34" charset="0"/>
              <a:cs typeface="Segoe UI" pitchFamily="34" charset="0"/>
            </a:endParaRPr>
          </a:p>
        </p:txBody>
      </p:sp>
      <p:sp>
        <p:nvSpPr>
          <p:cNvPr id="8" name="Title 1">
            <a:extLst>
              <a:ext uri="{FF2B5EF4-FFF2-40B4-BE49-F238E27FC236}">
                <a16:creationId xmlns:a16="http://schemas.microsoft.com/office/drawing/2014/main" id="{3B508127-31A7-4761-AE7F-861F3336C24A}"/>
              </a:ext>
            </a:extLst>
          </p:cNvPr>
          <p:cNvSpPr>
            <a:spLocks noGrp="1"/>
          </p:cNvSpPr>
          <p:nvPr>
            <p:ph type="title"/>
          </p:nvPr>
        </p:nvSpPr>
        <p:spPr>
          <a:xfrm>
            <a:off x="297590" y="261333"/>
            <a:ext cx="11018520" cy="542070"/>
          </a:xfrm>
          <a:solidFill>
            <a:schemeClr val="bg1"/>
          </a:solidFill>
        </p:spPr>
        <p:txBody>
          <a:bodyPr/>
          <a:lstStyle/>
          <a:p>
            <a:pPr defTabSz="1219070"/>
            <a:r>
              <a:rPr lang="en-US" spc="-51" dirty="0">
                <a:cs typeface="Segoe UI Semilight" panose="020B0402040204020203" pitchFamily="34" charset="0"/>
              </a:rPr>
              <a:t>Defining Topics</a:t>
            </a:r>
          </a:p>
        </p:txBody>
      </p:sp>
      <p:sp>
        <p:nvSpPr>
          <p:cNvPr id="4" name="Text Placeholder 4"/>
          <p:cNvSpPr>
            <a:spLocks noGrp="1"/>
          </p:cNvSpPr>
          <p:nvPr>
            <p:ph sz="quarter" idx="10"/>
          </p:nvPr>
        </p:nvSpPr>
        <p:spPr>
          <a:xfrm>
            <a:off x="277544" y="1027098"/>
            <a:ext cx="11018839" cy="553998"/>
          </a:xfrm>
        </p:spPr>
        <p:txBody>
          <a:bodyPr/>
          <a:lstStyle/>
          <a:p>
            <a:pPr marL="0" indent="0">
              <a:spcBef>
                <a:spcPts val="1800"/>
              </a:spcBef>
              <a:buNone/>
            </a:pPr>
            <a:r>
              <a:rPr lang="en-US" sz="2400" dirty="0">
                <a:latin typeface="+mn-lt"/>
              </a:rPr>
              <a:t>Topics contain two options for modifying how the topic functions</a:t>
            </a:r>
          </a:p>
        </p:txBody>
      </p:sp>
      <p:grpSp>
        <p:nvGrpSpPr>
          <p:cNvPr id="3" name="Group 2">
            <a:extLst>
              <a:ext uri="{FF2B5EF4-FFF2-40B4-BE49-F238E27FC236}">
                <a16:creationId xmlns:a16="http://schemas.microsoft.com/office/drawing/2014/main" id="{54A49D73-4A2C-4D18-888F-BADC0AC9A19B}"/>
              </a:ext>
              <a:ext uri="{C183D7F6-B498-43B3-948B-1728B52AA6E4}">
                <adec:decorative xmlns:adec="http://schemas.microsoft.com/office/drawing/2017/decorative" val="1"/>
              </a:ext>
            </a:extLst>
          </p:cNvPr>
          <p:cNvGrpSpPr/>
          <p:nvPr/>
        </p:nvGrpSpPr>
        <p:grpSpPr>
          <a:xfrm>
            <a:off x="434181" y="1905950"/>
            <a:ext cx="4823620" cy="3640608"/>
            <a:chOff x="434181" y="2453737"/>
            <a:chExt cx="5091928" cy="3453540"/>
          </a:xfrm>
        </p:grpSpPr>
        <p:grpSp>
          <p:nvGrpSpPr>
            <p:cNvPr id="16" name="Group 15">
              <a:extLst>
                <a:ext uri="{FF2B5EF4-FFF2-40B4-BE49-F238E27FC236}">
                  <a16:creationId xmlns:a16="http://schemas.microsoft.com/office/drawing/2014/main" id="{142D9A76-F406-4FA9-8870-62FEA1128C5F}"/>
                </a:ext>
                <a:ext uri="{C183D7F6-B498-43B3-948B-1728B52AA6E4}">
                  <adec:decorative xmlns:adec="http://schemas.microsoft.com/office/drawing/2017/decorative" val="1"/>
                </a:ext>
              </a:extLst>
            </p:cNvPr>
            <p:cNvGrpSpPr/>
            <p:nvPr/>
          </p:nvGrpSpPr>
          <p:grpSpPr>
            <a:xfrm>
              <a:off x="664585" y="3353095"/>
              <a:ext cx="3776801" cy="2104501"/>
              <a:chOff x="498438" y="2514821"/>
              <a:chExt cx="2832601" cy="1578376"/>
            </a:xfrm>
          </p:grpSpPr>
          <p:sp>
            <p:nvSpPr>
              <p:cNvPr id="6" name="Freeform: Shape 5">
                <a:extLst>
                  <a:ext uri="{FF2B5EF4-FFF2-40B4-BE49-F238E27FC236}">
                    <a16:creationId xmlns:a16="http://schemas.microsoft.com/office/drawing/2014/main" id="{B8135F65-C3A6-4B1E-8E8D-122E33B61BD6}"/>
                  </a:ext>
                </a:extLst>
              </p:cNvPr>
              <p:cNvSpPr/>
              <p:nvPr/>
            </p:nvSpPr>
            <p:spPr>
              <a:xfrm>
                <a:off x="3230092" y="2514821"/>
                <a:ext cx="100947" cy="283298"/>
              </a:xfrm>
              <a:custGeom>
                <a:avLst/>
                <a:gdLst/>
                <a:ahLst/>
                <a:cxnLst/>
                <a:rect l="0" t="0" r="0" b="0"/>
                <a:pathLst>
                  <a:path>
                    <a:moveTo>
                      <a:pt x="45720" y="0"/>
                    </a:moveTo>
                    <a:lnTo>
                      <a:pt x="45720" y="32871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 name="Freeform: Shape 6">
                <a:extLst>
                  <a:ext uri="{FF2B5EF4-FFF2-40B4-BE49-F238E27FC236}">
                    <a16:creationId xmlns:a16="http://schemas.microsoft.com/office/drawing/2014/main" id="{FB6E9A34-1E22-46B1-B8B9-3A0ACF058AE2}"/>
                  </a:ext>
                </a:extLst>
              </p:cNvPr>
              <p:cNvSpPr/>
              <p:nvPr/>
            </p:nvSpPr>
            <p:spPr>
              <a:xfrm>
                <a:off x="498438" y="3472639"/>
                <a:ext cx="259204" cy="620558"/>
              </a:xfrm>
              <a:custGeom>
                <a:avLst/>
                <a:gdLst/>
                <a:ahLst/>
                <a:cxnLst/>
                <a:rect l="0" t="0" r="0" b="0"/>
                <a:pathLst>
                  <a:path>
                    <a:moveTo>
                      <a:pt x="0" y="0"/>
                    </a:moveTo>
                    <a:lnTo>
                      <a:pt x="0" y="720032"/>
                    </a:lnTo>
                    <a:lnTo>
                      <a:pt x="234793" y="720032"/>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Shape 9">
                <a:extLst>
                  <a:ext uri="{FF2B5EF4-FFF2-40B4-BE49-F238E27FC236}">
                    <a16:creationId xmlns:a16="http://schemas.microsoft.com/office/drawing/2014/main" id="{B110D1AD-F04B-4DFC-BE3D-BA637B51E9CC}"/>
                  </a:ext>
                </a:extLst>
              </p:cNvPr>
              <p:cNvSpPr/>
              <p:nvPr/>
            </p:nvSpPr>
            <p:spPr>
              <a:xfrm>
                <a:off x="1139177" y="2514821"/>
                <a:ext cx="100947" cy="283298"/>
              </a:xfrm>
              <a:custGeom>
                <a:avLst/>
                <a:gdLst/>
                <a:ahLst/>
                <a:cxnLst/>
                <a:rect l="0" t="0" r="0" b="0"/>
                <a:pathLst>
                  <a:path>
                    <a:moveTo>
                      <a:pt x="45720" y="0"/>
                    </a:moveTo>
                    <a:lnTo>
                      <a:pt x="45720" y="32871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grpSp>
        <p:sp>
          <p:nvSpPr>
            <p:cNvPr id="11" name="Freeform: Shape 10">
              <a:extLst>
                <a:ext uri="{FF2B5EF4-FFF2-40B4-BE49-F238E27FC236}">
                  <a16:creationId xmlns:a16="http://schemas.microsoft.com/office/drawing/2014/main" id="{B235C90B-C5E7-4E1E-8761-D742C4B621AB}"/>
                </a:ext>
              </a:extLst>
            </p:cNvPr>
            <p:cNvSpPr/>
            <p:nvPr/>
          </p:nvSpPr>
          <p:spPr>
            <a:xfrm>
              <a:off x="434181" y="2453737"/>
              <a:ext cx="2304039" cy="899359"/>
            </a:xfrm>
            <a:custGeom>
              <a:avLst/>
              <a:gdLst>
                <a:gd name="connsiteX0" fmla="*/ 0 w 1565287"/>
                <a:gd name="connsiteY0" fmla="*/ 130443 h 782643"/>
                <a:gd name="connsiteX1" fmla="*/ 130443 w 1565287"/>
                <a:gd name="connsiteY1" fmla="*/ 0 h 782643"/>
                <a:gd name="connsiteX2" fmla="*/ 1434844 w 1565287"/>
                <a:gd name="connsiteY2" fmla="*/ 0 h 782643"/>
                <a:gd name="connsiteX3" fmla="*/ 1565287 w 1565287"/>
                <a:gd name="connsiteY3" fmla="*/ 130443 h 782643"/>
                <a:gd name="connsiteX4" fmla="*/ 1565287 w 1565287"/>
                <a:gd name="connsiteY4" fmla="*/ 652200 h 782643"/>
                <a:gd name="connsiteX5" fmla="*/ 1434844 w 1565287"/>
                <a:gd name="connsiteY5" fmla="*/ 782643 h 782643"/>
                <a:gd name="connsiteX6" fmla="*/ 130443 w 1565287"/>
                <a:gd name="connsiteY6" fmla="*/ 782643 h 782643"/>
                <a:gd name="connsiteX7" fmla="*/ 0 w 1565287"/>
                <a:gd name="connsiteY7" fmla="*/ 652200 h 782643"/>
                <a:gd name="connsiteX8" fmla="*/ 0 w 1565287"/>
                <a:gd name="connsiteY8" fmla="*/ 130443 h 78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287" h="782643">
                  <a:moveTo>
                    <a:pt x="0" y="130443"/>
                  </a:moveTo>
                  <a:cubicBezTo>
                    <a:pt x="0" y="58401"/>
                    <a:pt x="58401" y="0"/>
                    <a:pt x="130443" y="0"/>
                  </a:cubicBezTo>
                  <a:lnTo>
                    <a:pt x="1434844" y="0"/>
                  </a:lnTo>
                  <a:cubicBezTo>
                    <a:pt x="1506886" y="0"/>
                    <a:pt x="1565287" y="58401"/>
                    <a:pt x="1565287" y="130443"/>
                  </a:cubicBezTo>
                  <a:lnTo>
                    <a:pt x="1565287" y="652200"/>
                  </a:lnTo>
                  <a:cubicBezTo>
                    <a:pt x="1565287" y="724242"/>
                    <a:pt x="1506886" y="782643"/>
                    <a:pt x="1434844" y="782643"/>
                  </a:cubicBezTo>
                  <a:lnTo>
                    <a:pt x="130443" y="782643"/>
                  </a:lnTo>
                  <a:cubicBezTo>
                    <a:pt x="58401" y="782643"/>
                    <a:pt x="0" y="724242"/>
                    <a:pt x="0" y="652200"/>
                  </a:cubicBezTo>
                  <a:lnTo>
                    <a:pt x="0" y="130443"/>
                  </a:lnTo>
                  <a:close/>
                </a:path>
              </a:pathLst>
            </a:custGeom>
            <a:solidFill>
              <a:srgbClr val="0B556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873" tIns="67873" rIns="67873" bIns="67873" numCol="1" spcCol="1270" anchor="ctr" anchorCtr="0">
              <a:noAutofit/>
            </a:bodyPr>
            <a:lstStyle/>
            <a:p>
              <a:pPr algn="ctr" defTabSz="1185304">
                <a:lnSpc>
                  <a:spcPct val="90000"/>
                </a:lnSpc>
                <a:spcBef>
                  <a:spcPct val="0"/>
                </a:spcBef>
                <a:spcAft>
                  <a:spcPct val="35000"/>
                </a:spcAft>
              </a:pPr>
              <a:r>
                <a:rPr lang="en-US" sz="2400" dirty="0"/>
                <a:t>Trigger Phrases</a:t>
              </a:r>
            </a:p>
          </p:txBody>
        </p:sp>
        <p:sp>
          <p:nvSpPr>
            <p:cNvPr id="12" name="Freeform: Shape 11">
              <a:extLst>
                <a:ext uri="{FF2B5EF4-FFF2-40B4-BE49-F238E27FC236}">
                  <a16:creationId xmlns:a16="http://schemas.microsoft.com/office/drawing/2014/main" id="{4490A8E4-1A99-4965-935E-942A176444DA}"/>
                </a:ext>
              </a:extLst>
            </p:cNvPr>
            <p:cNvSpPr/>
            <p:nvPr/>
          </p:nvSpPr>
          <p:spPr>
            <a:xfrm>
              <a:off x="434181" y="3730827"/>
              <a:ext cx="2304039" cy="899359"/>
            </a:xfrm>
            <a:custGeom>
              <a:avLst/>
              <a:gdLst>
                <a:gd name="connsiteX0" fmla="*/ 0 w 1565287"/>
                <a:gd name="connsiteY0" fmla="*/ 0 h 782643"/>
                <a:gd name="connsiteX1" fmla="*/ 1565287 w 1565287"/>
                <a:gd name="connsiteY1" fmla="*/ 0 h 782643"/>
                <a:gd name="connsiteX2" fmla="*/ 1565287 w 1565287"/>
                <a:gd name="connsiteY2" fmla="*/ 782643 h 782643"/>
                <a:gd name="connsiteX3" fmla="*/ 0 w 1565287"/>
                <a:gd name="connsiteY3" fmla="*/ 782643 h 782643"/>
                <a:gd name="connsiteX4" fmla="*/ 0 w 1565287"/>
                <a:gd name="connsiteY4" fmla="*/ 0 h 78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287" h="782643">
                  <a:moveTo>
                    <a:pt x="0" y="0"/>
                  </a:moveTo>
                  <a:lnTo>
                    <a:pt x="1565287" y="0"/>
                  </a:lnTo>
                  <a:lnTo>
                    <a:pt x="1565287" y="782643"/>
                  </a:lnTo>
                  <a:lnTo>
                    <a:pt x="0" y="782643"/>
                  </a:lnTo>
                  <a:lnTo>
                    <a:pt x="0" y="0"/>
                  </a:lnTo>
                  <a:close/>
                </a:path>
              </a:pathLst>
            </a:custGeom>
          </p:spPr>
          <p:style>
            <a:lnRef idx="2">
              <a:schemeClr val="accent1"/>
            </a:lnRef>
            <a:fillRef idx="1">
              <a:schemeClr val="lt1"/>
            </a:fillRef>
            <a:effectRef idx="0">
              <a:schemeClr val="accent1"/>
            </a:effectRef>
            <a:fontRef idx="minor">
              <a:schemeClr val="dk1"/>
            </a:fontRef>
          </p:style>
          <p:txBody>
            <a:bodyPr spcFirstLastPara="0" vert="horz" wrap="square" lIns="121920" tIns="121920" rIns="121920" bIns="121920" numCol="1" spcCol="1270" anchor="ctr" anchorCtr="0">
              <a:noAutofit/>
            </a:bodyPr>
            <a:lstStyle/>
            <a:p>
              <a:pPr defTabSz="651917">
                <a:lnSpc>
                  <a:spcPct val="90000"/>
                </a:lnSpc>
                <a:spcBef>
                  <a:spcPct val="0"/>
                </a:spcBef>
                <a:spcAft>
                  <a:spcPct val="35000"/>
                </a:spcAft>
              </a:pPr>
              <a:r>
                <a:rPr lang="en-US" sz="1467" dirty="0"/>
                <a:t>Defines what words a user could type in to initiate the topic in the conversation</a:t>
              </a:r>
              <a:r>
                <a:rPr lang="en-US" sz="1467" b="1" dirty="0"/>
                <a:t>.  </a:t>
              </a:r>
              <a:endParaRPr lang="en-US" sz="1467" dirty="0"/>
            </a:p>
          </p:txBody>
        </p:sp>
        <p:sp>
          <p:nvSpPr>
            <p:cNvPr id="13" name="Freeform: Shape 12">
              <a:extLst>
                <a:ext uri="{FF2B5EF4-FFF2-40B4-BE49-F238E27FC236}">
                  <a16:creationId xmlns:a16="http://schemas.microsoft.com/office/drawing/2014/main" id="{3008D8E7-8752-4C86-BB09-6C60AD786103}"/>
                </a:ext>
              </a:extLst>
            </p:cNvPr>
            <p:cNvSpPr/>
            <p:nvPr/>
          </p:nvSpPr>
          <p:spPr>
            <a:xfrm>
              <a:off x="1010191" y="5007918"/>
              <a:ext cx="2304039" cy="899359"/>
            </a:xfrm>
            <a:custGeom>
              <a:avLst/>
              <a:gdLst>
                <a:gd name="connsiteX0" fmla="*/ 0 w 1565287"/>
                <a:gd name="connsiteY0" fmla="*/ 0 h 782643"/>
                <a:gd name="connsiteX1" fmla="*/ 1565287 w 1565287"/>
                <a:gd name="connsiteY1" fmla="*/ 0 h 782643"/>
                <a:gd name="connsiteX2" fmla="*/ 1565287 w 1565287"/>
                <a:gd name="connsiteY2" fmla="*/ 782643 h 782643"/>
                <a:gd name="connsiteX3" fmla="*/ 0 w 1565287"/>
                <a:gd name="connsiteY3" fmla="*/ 782643 h 782643"/>
                <a:gd name="connsiteX4" fmla="*/ 0 w 1565287"/>
                <a:gd name="connsiteY4" fmla="*/ 0 h 78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287" h="782643">
                  <a:moveTo>
                    <a:pt x="0" y="0"/>
                  </a:moveTo>
                  <a:lnTo>
                    <a:pt x="1565287" y="0"/>
                  </a:lnTo>
                  <a:lnTo>
                    <a:pt x="1565287" y="782643"/>
                  </a:lnTo>
                  <a:lnTo>
                    <a:pt x="0" y="782643"/>
                  </a:lnTo>
                  <a:lnTo>
                    <a:pt x="0" y="0"/>
                  </a:lnTo>
                  <a:close/>
                </a:path>
              </a:pathLst>
            </a:custGeom>
          </p:spPr>
          <p:style>
            <a:lnRef idx="2">
              <a:schemeClr val="accent3"/>
            </a:lnRef>
            <a:fillRef idx="1">
              <a:schemeClr val="lt1"/>
            </a:fillRef>
            <a:effectRef idx="0">
              <a:schemeClr val="accent3"/>
            </a:effectRef>
            <a:fontRef idx="minor">
              <a:schemeClr val="dk1"/>
            </a:fontRef>
          </p:style>
          <p:txBody>
            <a:bodyPr spcFirstLastPara="0" vert="horz" wrap="square" lIns="121920" tIns="121920" rIns="121920" bIns="121920" numCol="1" spcCol="1270" anchor="ctr" anchorCtr="0">
              <a:noAutofit/>
            </a:bodyPr>
            <a:lstStyle/>
            <a:p>
              <a:pPr defTabSz="651917">
                <a:lnSpc>
                  <a:spcPct val="90000"/>
                </a:lnSpc>
                <a:spcBef>
                  <a:spcPct val="0"/>
                </a:spcBef>
                <a:spcAft>
                  <a:spcPct val="35000"/>
                </a:spcAft>
              </a:pPr>
              <a:r>
                <a:rPr lang="en-US" sz="1467" i="1" dirty="0"/>
                <a:t>Triggers are not required if the topic will be triggered in other ways. </a:t>
              </a:r>
              <a:endParaRPr lang="en-US" sz="1467" dirty="0"/>
            </a:p>
          </p:txBody>
        </p:sp>
        <p:sp>
          <p:nvSpPr>
            <p:cNvPr id="14" name="Freeform: Shape 13">
              <a:extLst>
                <a:ext uri="{FF2B5EF4-FFF2-40B4-BE49-F238E27FC236}">
                  <a16:creationId xmlns:a16="http://schemas.microsoft.com/office/drawing/2014/main" id="{8DF1B920-6EC9-4E23-A70E-042834BBCA71}"/>
                </a:ext>
              </a:extLst>
            </p:cNvPr>
            <p:cNvSpPr/>
            <p:nvPr/>
          </p:nvSpPr>
          <p:spPr>
            <a:xfrm>
              <a:off x="3222070" y="2453737"/>
              <a:ext cx="2304039" cy="899359"/>
            </a:xfrm>
            <a:custGeom>
              <a:avLst/>
              <a:gdLst>
                <a:gd name="connsiteX0" fmla="*/ 0 w 1565287"/>
                <a:gd name="connsiteY0" fmla="*/ 130443 h 782643"/>
                <a:gd name="connsiteX1" fmla="*/ 130443 w 1565287"/>
                <a:gd name="connsiteY1" fmla="*/ 0 h 782643"/>
                <a:gd name="connsiteX2" fmla="*/ 1434844 w 1565287"/>
                <a:gd name="connsiteY2" fmla="*/ 0 h 782643"/>
                <a:gd name="connsiteX3" fmla="*/ 1565287 w 1565287"/>
                <a:gd name="connsiteY3" fmla="*/ 130443 h 782643"/>
                <a:gd name="connsiteX4" fmla="*/ 1565287 w 1565287"/>
                <a:gd name="connsiteY4" fmla="*/ 652200 h 782643"/>
                <a:gd name="connsiteX5" fmla="*/ 1434844 w 1565287"/>
                <a:gd name="connsiteY5" fmla="*/ 782643 h 782643"/>
                <a:gd name="connsiteX6" fmla="*/ 130443 w 1565287"/>
                <a:gd name="connsiteY6" fmla="*/ 782643 h 782643"/>
                <a:gd name="connsiteX7" fmla="*/ 0 w 1565287"/>
                <a:gd name="connsiteY7" fmla="*/ 652200 h 782643"/>
                <a:gd name="connsiteX8" fmla="*/ 0 w 1565287"/>
                <a:gd name="connsiteY8" fmla="*/ 130443 h 782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287" h="782643">
                  <a:moveTo>
                    <a:pt x="0" y="130443"/>
                  </a:moveTo>
                  <a:cubicBezTo>
                    <a:pt x="0" y="58401"/>
                    <a:pt x="58401" y="0"/>
                    <a:pt x="130443" y="0"/>
                  </a:cubicBezTo>
                  <a:lnTo>
                    <a:pt x="1434844" y="0"/>
                  </a:lnTo>
                  <a:cubicBezTo>
                    <a:pt x="1506886" y="0"/>
                    <a:pt x="1565287" y="58401"/>
                    <a:pt x="1565287" y="130443"/>
                  </a:cubicBezTo>
                  <a:lnTo>
                    <a:pt x="1565287" y="652200"/>
                  </a:lnTo>
                  <a:cubicBezTo>
                    <a:pt x="1565287" y="724242"/>
                    <a:pt x="1506886" y="782643"/>
                    <a:pt x="1434844" y="782643"/>
                  </a:cubicBezTo>
                  <a:lnTo>
                    <a:pt x="130443" y="782643"/>
                  </a:lnTo>
                  <a:cubicBezTo>
                    <a:pt x="58401" y="782643"/>
                    <a:pt x="0" y="724242"/>
                    <a:pt x="0" y="652200"/>
                  </a:cubicBezTo>
                  <a:lnTo>
                    <a:pt x="0" y="130443"/>
                  </a:lnTo>
                  <a:close/>
                </a:path>
              </a:pathLst>
            </a:custGeom>
            <a:solidFill>
              <a:srgbClr val="0B556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873" tIns="67873" rIns="67873" bIns="67873" numCol="1" spcCol="1270" anchor="ctr" anchorCtr="0">
              <a:noAutofit/>
            </a:bodyPr>
            <a:lstStyle/>
            <a:p>
              <a:pPr algn="ctr" defTabSz="1185304">
                <a:lnSpc>
                  <a:spcPct val="90000"/>
                </a:lnSpc>
                <a:spcBef>
                  <a:spcPct val="0"/>
                </a:spcBef>
                <a:spcAft>
                  <a:spcPct val="35000"/>
                </a:spcAft>
              </a:pPr>
              <a:r>
                <a:rPr lang="en-US" sz="2400" dirty="0"/>
                <a:t>Authoring Canvas</a:t>
              </a:r>
            </a:p>
          </p:txBody>
        </p:sp>
        <p:sp>
          <p:nvSpPr>
            <p:cNvPr id="15" name="Freeform: Shape 14">
              <a:extLst>
                <a:ext uri="{FF2B5EF4-FFF2-40B4-BE49-F238E27FC236}">
                  <a16:creationId xmlns:a16="http://schemas.microsoft.com/office/drawing/2014/main" id="{68AEE840-6C98-4642-B428-B1218213B264}"/>
                </a:ext>
              </a:extLst>
            </p:cNvPr>
            <p:cNvSpPr/>
            <p:nvPr/>
          </p:nvSpPr>
          <p:spPr>
            <a:xfrm>
              <a:off x="3222070" y="3730827"/>
              <a:ext cx="2304039" cy="899359"/>
            </a:xfrm>
            <a:custGeom>
              <a:avLst/>
              <a:gdLst>
                <a:gd name="connsiteX0" fmla="*/ 0 w 1565287"/>
                <a:gd name="connsiteY0" fmla="*/ 0 h 782643"/>
                <a:gd name="connsiteX1" fmla="*/ 1565287 w 1565287"/>
                <a:gd name="connsiteY1" fmla="*/ 0 h 782643"/>
                <a:gd name="connsiteX2" fmla="*/ 1565287 w 1565287"/>
                <a:gd name="connsiteY2" fmla="*/ 782643 h 782643"/>
                <a:gd name="connsiteX3" fmla="*/ 0 w 1565287"/>
                <a:gd name="connsiteY3" fmla="*/ 782643 h 782643"/>
                <a:gd name="connsiteX4" fmla="*/ 0 w 1565287"/>
                <a:gd name="connsiteY4" fmla="*/ 0 h 782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287" h="782643">
                  <a:moveTo>
                    <a:pt x="0" y="0"/>
                  </a:moveTo>
                  <a:lnTo>
                    <a:pt x="1565287" y="0"/>
                  </a:lnTo>
                  <a:lnTo>
                    <a:pt x="1565287" y="782643"/>
                  </a:lnTo>
                  <a:lnTo>
                    <a:pt x="0" y="782643"/>
                  </a:lnTo>
                  <a:lnTo>
                    <a:pt x="0" y="0"/>
                  </a:lnTo>
                  <a:close/>
                </a:path>
              </a:pathLst>
            </a:custGeom>
          </p:spPr>
          <p:style>
            <a:lnRef idx="2">
              <a:schemeClr val="accent1"/>
            </a:lnRef>
            <a:fillRef idx="1">
              <a:schemeClr val="lt1"/>
            </a:fillRef>
            <a:effectRef idx="0">
              <a:schemeClr val="accent1"/>
            </a:effectRef>
            <a:fontRef idx="minor">
              <a:schemeClr val="dk1"/>
            </a:fontRef>
          </p:style>
          <p:txBody>
            <a:bodyPr spcFirstLastPara="0" vert="horz" wrap="square" lIns="121920" tIns="121920" rIns="121920" bIns="121920" numCol="1" spcCol="1270" anchor="ctr" anchorCtr="0">
              <a:noAutofit/>
            </a:bodyPr>
            <a:lstStyle/>
            <a:p>
              <a:pPr defTabSz="651917">
                <a:lnSpc>
                  <a:spcPct val="90000"/>
                </a:lnSpc>
                <a:spcBef>
                  <a:spcPct val="0"/>
                </a:spcBef>
                <a:spcAft>
                  <a:spcPct val="35000"/>
                </a:spcAft>
              </a:pPr>
              <a:r>
                <a:rPr lang="en-US" sz="1467" dirty="0"/>
                <a:t>Used to construct the conversation path that will be used as users' interface with the topic</a:t>
              </a:r>
              <a:r>
                <a:rPr lang="en-US" sz="1467" b="1" dirty="0"/>
                <a:t>. </a:t>
              </a:r>
              <a:endParaRPr lang="en-US" sz="1467" dirty="0"/>
            </a:p>
          </p:txBody>
        </p:sp>
      </p:grpSp>
      <p:pic>
        <p:nvPicPr>
          <p:cNvPr id="2" name="Picture 1" descr="Graphical user interface, text, application, email&#10;">
            <a:extLst>
              <a:ext uri="{FF2B5EF4-FFF2-40B4-BE49-F238E27FC236}">
                <a16:creationId xmlns:a16="http://schemas.microsoft.com/office/drawing/2014/main" id="{6901B770-E43A-4E01-9526-1BF36978AF99}"/>
              </a:ext>
            </a:extLst>
          </p:cNvPr>
          <p:cNvPicPr>
            <a:picLocks noChangeAspect="1"/>
          </p:cNvPicPr>
          <p:nvPr/>
        </p:nvPicPr>
        <p:blipFill>
          <a:blip r:embed="rId3"/>
          <a:stretch>
            <a:fillRect/>
          </a:stretch>
        </p:blipFill>
        <p:spPr>
          <a:xfrm>
            <a:off x="6330787" y="2291841"/>
            <a:ext cx="4881374" cy="2929864"/>
          </a:xfrm>
          <a:prstGeom prst="rect">
            <a:avLst/>
          </a:prstGeom>
        </p:spPr>
      </p:pic>
    </p:spTree>
    <p:extLst>
      <p:ext uri="{BB962C8B-B14F-4D97-AF65-F5344CB8AC3E}">
        <p14:creationId xmlns:p14="http://schemas.microsoft.com/office/powerpoint/2010/main" val="3022711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67C2B57-DDB2-4472-824A-7B7B28579F3B}"/>
              </a:ext>
              <a:ext uri="{C183D7F6-B498-43B3-948B-1728B52AA6E4}">
                <adec:decorative xmlns:adec="http://schemas.microsoft.com/office/drawing/2017/decorative" val="1"/>
              </a:ext>
            </a:extLst>
          </p:cNvPr>
          <p:cNvSpPr/>
          <p:nvPr/>
        </p:nvSpPr>
        <p:spPr bwMode="auto">
          <a:xfrm>
            <a:off x="1103448" y="836713"/>
            <a:ext cx="7848048" cy="4651562"/>
          </a:xfrm>
          <a:prstGeom prst="roundRect">
            <a:avLst>
              <a:gd name="adj" fmla="val 5685"/>
            </a:avLst>
          </a:prstGeom>
          <a:solidFill>
            <a:schemeClr val="tx1"/>
          </a:soli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defTabSz="1268006" fontAlgn="base">
              <a:spcBef>
                <a:spcPct val="0"/>
              </a:spcBef>
              <a:spcAft>
                <a:spcPct val="0"/>
              </a:spcAft>
            </a:pPr>
            <a:endParaRPr lang="en-IN" sz="24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31DB870-482F-4CE5-947F-BFEC853CF6A1}"/>
              </a:ext>
            </a:extLst>
          </p:cNvPr>
          <p:cNvSpPr>
            <a:spLocks noGrp="1"/>
          </p:cNvSpPr>
          <p:nvPr>
            <p:ph type="title"/>
          </p:nvPr>
        </p:nvSpPr>
        <p:spPr>
          <a:xfrm>
            <a:off x="584359" y="103083"/>
            <a:ext cx="11018520" cy="677108"/>
          </a:xfrm>
        </p:spPr>
        <p:txBody>
          <a:bodyPr/>
          <a:lstStyle/>
          <a:p>
            <a:pPr algn="l" defTabSz="1219070"/>
            <a:r>
              <a:rPr lang="en-US" spc="-51" dirty="0">
                <a:solidFill>
                  <a:schemeClr val="tx1"/>
                </a:solidFill>
                <a:cs typeface="Segoe UI Semilight" panose="020B0402040204020203" pitchFamily="34" charset="0"/>
              </a:rPr>
              <a:t>Topic Authoring Canvas</a:t>
            </a:r>
          </a:p>
        </p:txBody>
      </p:sp>
      <p:pic>
        <p:nvPicPr>
          <p:cNvPr id="4" name="Picture 3" descr="A screenshot of a computer&#10;">
            <a:extLst>
              <a:ext uri="{FF2B5EF4-FFF2-40B4-BE49-F238E27FC236}">
                <a16:creationId xmlns:a16="http://schemas.microsoft.com/office/drawing/2014/main" id="{93C3B623-81C8-488F-A65E-498984619A0E}"/>
              </a:ext>
            </a:extLst>
          </p:cNvPr>
          <p:cNvPicPr>
            <a:picLocks noChangeAspect="1"/>
          </p:cNvPicPr>
          <p:nvPr/>
        </p:nvPicPr>
        <p:blipFill>
          <a:blip r:embed="rId2"/>
          <a:stretch>
            <a:fillRect/>
          </a:stretch>
        </p:blipFill>
        <p:spPr>
          <a:xfrm>
            <a:off x="1613665" y="1172871"/>
            <a:ext cx="6784377" cy="398209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887740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43F5A9-D4BE-4853-8DB5-C3F658917390}"/>
              </a:ext>
              <a:ext uri="{C183D7F6-B498-43B3-948B-1728B52AA6E4}">
                <adec:decorative xmlns:adec="http://schemas.microsoft.com/office/drawing/2017/decorative" val="1"/>
              </a:ext>
            </a:extLst>
          </p:cNvPr>
          <p:cNvSpPr/>
          <p:nvPr/>
        </p:nvSpPr>
        <p:spPr bwMode="auto">
          <a:xfrm>
            <a:off x="1" y="1696450"/>
            <a:ext cx="12192000" cy="3657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dirty="0" err="1">
              <a:solidFill>
                <a:srgbClr val="FFFFFF"/>
              </a:solidFill>
              <a:ea typeface="Segoe UI" pitchFamily="34" charset="0"/>
              <a:cs typeface="Segoe UI" pitchFamily="34" charset="0"/>
            </a:endParaRPr>
          </a:p>
        </p:txBody>
      </p:sp>
      <p:sp>
        <p:nvSpPr>
          <p:cNvPr id="2" name="Title 1"/>
          <p:cNvSpPr>
            <a:spLocks noGrp="1"/>
          </p:cNvSpPr>
          <p:nvPr>
            <p:ph type="title"/>
          </p:nvPr>
        </p:nvSpPr>
        <p:spPr>
          <a:xfrm>
            <a:off x="213367" y="261334"/>
            <a:ext cx="11018520" cy="677108"/>
          </a:xfrm>
          <a:solidFill>
            <a:schemeClr val="bg1"/>
          </a:solidFill>
        </p:spPr>
        <p:txBody>
          <a:bodyPr/>
          <a:lstStyle/>
          <a:p>
            <a:pPr defTabSz="1219070"/>
            <a:r>
              <a:rPr lang="en-US" spc="-51" dirty="0">
                <a:cs typeface="Segoe UI Semilight" panose="020B0402040204020203" pitchFamily="34" charset="0"/>
              </a:rPr>
              <a:t>Designing a Topic Conversation Path</a:t>
            </a:r>
          </a:p>
        </p:txBody>
      </p:sp>
      <p:sp>
        <p:nvSpPr>
          <p:cNvPr id="8" name="Freeform: Shape 7">
            <a:extLst>
              <a:ext uri="{FF2B5EF4-FFF2-40B4-BE49-F238E27FC236}">
                <a16:creationId xmlns:a16="http://schemas.microsoft.com/office/drawing/2014/main" id="{FCE0826F-6894-4E45-AC0B-B412D23A9EC2}"/>
              </a:ext>
            </a:extLst>
          </p:cNvPr>
          <p:cNvSpPr/>
          <p:nvPr/>
        </p:nvSpPr>
        <p:spPr>
          <a:xfrm>
            <a:off x="536535" y="1733041"/>
            <a:ext cx="1763320" cy="768085"/>
          </a:xfrm>
          <a:custGeom>
            <a:avLst/>
            <a:gdLst>
              <a:gd name="connsiteX0" fmla="*/ 0 w 1615046"/>
              <a:gd name="connsiteY0" fmla="*/ 161505 h 2304256"/>
              <a:gd name="connsiteX1" fmla="*/ 161505 w 1615046"/>
              <a:gd name="connsiteY1" fmla="*/ 0 h 2304256"/>
              <a:gd name="connsiteX2" fmla="*/ 1453541 w 1615046"/>
              <a:gd name="connsiteY2" fmla="*/ 0 h 2304256"/>
              <a:gd name="connsiteX3" fmla="*/ 1615046 w 1615046"/>
              <a:gd name="connsiteY3" fmla="*/ 161505 h 2304256"/>
              <a:gd name="connsiteX4" fmla="*/ 1615046 w 1615046"/>
              <a:gd name="connsiteY4" fmla="*/ 2142751 h 2304256"/>
              <a:gd name="connsiteX5" fmla="*/ 1453541 w 1615046"/>
              <a:gd name="connsiteY5" fmla="*/ 2304256 h 2304256"/>
              <a:gd name="connsiteX6" fmla="*/ 161505 w 1615046"/>
              <a:gd name="connsiteY6" fmla="*/ 2304256 h 2304256"/>
              <a:gd name="connsiteX7" fmla="*/ 0 w 1615046"/>
              <a:gd name="connsiteY7" fmla="*/ 2142751 h 2304256"/>
              <a:gd name="connsiteX8" fmla="*/ 0 w 1615046"/>
              <a:gd name="connsiteY8" fmla="*/ 161505 h 2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5046" h="2304256">
                <a:moveTo>
                  <a:pt x="0" y="161505"/>
                </a:moveTo>
                <a:cubicBezTo>
                  <a:pt x="0" y="72308"/>
                  <a:pt x="72308" y="0"/>
                  <a:pt x="161505" y="0"/>
                </a:cubicBezTo>
                <a:lnTo>
                  <a:pt x="1453541" y="0"/>
                </a:lnTo>
                <a:cubicBezTo>
                  <a:pt x="1542738" y="0"/>
                  <a:pt x="1615046" y="72308"/>
                  <a:pt x="1615046" y="161505"/>
                </a:cubicBezTo>
                <a:lnTo>
                  <a:pt x="1615046" y="2142751"/>
                </a:lnTo>
                <a:cubicBezTo>
                  <a:pt x="1615046" y="2231948"/>
                  <a:pt x="1542738" y="2304256"/>
                  <a:pt x="1453541" y="2304256"/>
                </a:cubicBezTo>
                <a:lnTo>
                  <a:pt x="161505" y="2304256"/>
                </a:lnTo>
                <a:cubicBezTo>
                  <a:pt x="72308" y="2304256"/>
                  <a:pt x="0" y="2231948"/>
                  <a:pt x="0" y="2142751"/>
                </a:cubicBezTo>
                <a:lnTo>
                  <a:pt x="0" y="161505"/>
                </a:lnTo>
                <a:close/>
              </a:path>
            </a:pathLst>
          </a:custGeom>
          <a:noFill/>
          <a:ln>
            <a:no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0" tIns="91440" rIns="91440" bIns="0" numCol="1" spcCol="1270" anchor="ctr" anchorCtr="0">
            <a:noAutofit/>
          </a:bodyPr>
          <a:lstStyle/>
          <a:p>
            <a:pPr algn="ctr" defTabSz="1066773">
              <a:lnSpc>
                <a:spcPct val="90000"/>
              </a:lnSpc>
              <a:spcBef>
                <a:spcPct val="0"/>
              </a:spcBef>
              <a:spcAft>
                <a:spcPct val="35000"/>
              </a:spcAft>
            </a:pPr>
            <a:r>
              <a:rPr lang="en-US" sz="2000" dirty="0">
                <a:solidFill>
                  <a:schemeClr val="tx1"/>
                </a:solidFill>
              </a:rPr>
              <a:t>Ask a question</a:t>
            </a:r>
          </a:p>
        </p:txBody>
      </p:sp>
      <p:sp>
        <p:nvSpPr>
          <p:cNvPr id="9" name="Freeform: Shape 8">
            <a:extLst>
              <a:ext uri="{FF2B5EF4-FFF2-40B4-BE49-F238E27FC236}">
                <a16:creationId xmlns:a16="http://schemas.microsoft.com/office/drawing/2014/main" id="{8165D1D1-606D-4931-B925-DFC2A83477C8}"/>
              </a:ext>
            </a:extLst>
          </p:cNvPr>
          <p:cNvSpPr/>
          <p:nvPr/>
        </p:nvSpPr>
        <p:spPr>
          <a:xfrm>
            <a:off x="244667" y="3806873"/>
            <a:ext cx="2313657" cy="1574573"/>
          </a:xfrm>
          <a:custGeom>
            <a:avLst/>
            <a:gdLst>
              <a:gd name="connsiteX0" fmla="*/ 0 w 1292037"/>
              <a:gd name="connsiteY0" fmla="*/ 129204 h 1497766"/>
              <a:gd name="connsiteX1" fmla="*/ 129204 w 1292037"/>
              <a:gd name="connsiteY1" fmla="*/ 0 h 1497766"/>
              <a:gd name="connsiteX2" fmla="*/ 1162833 w 1292037"/>
              <a:gd name="connsiteY2" fmla="*/ 0 h 1497766"/>
              <a:gd name="connsiteX3" fmla="*/ 1292037 w 1292037"/>
              <a:gd name="connsiteY3" fmla="*/ 129204 h 1497766"/>
              <a:gd name="connsiteX4" fmla="*/ 1292037 w 1292037"/>
              <a:gd name="connsiteY4" fmla="*/ 1368562 h 1497766"/>
              <a:gd name="connsiteX5" fmla="*/ 1162833 w 1292037"/>
              <a:gd name="connsiteY5" fmla="*/ 1497766 h 1497766"/>
              <a:gd name="connsiteX6" fmla="*/ 129204 w 1292037"/>
              <a:gd name="connsiteY6" fmla="*/ 1497766 h 1497766"/>
              <a:gd name="connsiteX7" fmla="*/ 0 w 1292037"/>
              <a:gd name="connsiteY7" fmla="*/ 1368562 h 1497766"/>
              <a:gd name="connsiteX8" fmla="*/ 0 w 1292037"/>
              <a:gd name="connsiteY8" fmla="*/ 129204 h 1497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2037" h="1497766">
                <a:moveTo>
                  <a:pt x="0" y="129204"/>
                </a:moveTo>
                <a:cubicBezTo>
                  <a:pt x="0" y="57847"/>
                  <a:pt x="57847" y="0"/>
                  <a:pt x="129204" y="0"/>
                </a:cubicBezTo>
                <a:lnTo>
                  <a:pt x="1162833" y="0"/>
                </a:lnTo>
                <a:cubicBezTo>
                  <a:pt x="1234190" y="0"/>
                  <a:pt x="1292037" y="57847"/>
                  <a:pt x="1292037" y="129204"/>
                </a:cubicBezTo>
                <a:lnTo>
                  <a:pt x="1292037" y="1368562"/>
                </a:lnTo>
                <a:cubicBezTo>
                  <a:pt x="1292037" y="1439919"/>
                  <a:pt x="1234190" y="1497766"/>
                  <a:pt x="1162833" y="1497766"/>
                </a:cubicBezTo>
                <a:lnTo>
                  <a:pt x="129204" y="1497766"/>
                </a:lnTo>
                <a:cubicBezTo>
                  <a:pt x="57847" y="1497766"/>
                  <a:pt x="0" y="1439919"/>
                  <a:pt x="0" y="1368562"/>
                </a:cubicBezTo>
                <a:lnTo>
                  <a:pt x="0" y="129204"/>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869" tIns="0" rIns="97869" bIns="86016" numCol="1" spcCol="1270" anchor="t" anchorCtr="0">
            <a:noAutofit/>
          </a:bodyPr>
          <a:lstStyle/>
          <a:p>
            <a:pPr defTabSz="829713">
              <a:lnSpc>
                <a:spcPct val="90000"/>
              </a:lnSpc>
              <a:spcBef>
                <a:spcPct val="0"/>
              </a:spcBef>
              <a:spcAft>
                <a:spcPct val="35000"/>
              </a:spcAft>
            </a:pPr>
            <a:r>
              <a:rPr lang="en-US" sz="1800" dirty="0">
                <a:solidFill>
                  <a:schemeClr val="tx1"/>
                </a:solidFill>
              </a:rPr>
              <a:t>Captures variables used in the bot.</a:t>
            </a:r>
          </a:p>
        </p:txBody>
      </p:sp>
      <p:sp>
        <p:nvSpPr>
          <p:cNvPr id="10" name="Freeform: Shape 9">
            <a:extLst>
              <a:ext uri="{FF2B5EF4-FFF2-40B4-BE49-F238E27FC236}">
                <a16:creationId xmlns:a16="http://schemas.microsoft.com/office/drawing/2014/main" id="{A6FF2140-5919-4D37-B0FF-ED3DED548914}"/>
              </a:ext>
            </a:extLst>
          </p:cNvPr>
          <p:cNvSpPr/>
          <p:nvPr/>
        </p:nvSpPr>
        <p:spPr>
          <a:xfrm>
            <a:off x="2809323" y="1747085"/>
            <a:ext cx="1763320" cy="768085"/>
          </a:xfrm>
          <a:custGeom>
            <a:avLst/>
            <a:gdLst>
              <a:gd name="connsiteX0" fmla="*/ 0 w 1615046"/>
              <a:gd name="connsiteY0" fmla="*/ 161505 h 2304256"/>
              <a:gd name="connsiteX1" fmla="*/ 161505 w 1615046"/>
              <a:gd name="connsiteY1" fmla="*/ 0 h 2304256"/>
              <a:gd name="connsiteX2" fmla="*/ 1453541 w 1615046"/>
              <a:gd name="connsiteY2" fmla="*/ 0 h 2304256"/>
              <a:gd name="connsiteX3" fmla="*/ 1615046 w 1615046"/>
              <a:gd name="connsiteY3" fmla="*/ 161505 h 2304256"/>
              <a:gd name="connsiteX4" fmla="*/ 1615046 w 1615046"/>
              <a:gd name="connsiteY4" fmla="*/ 2142751 h 2304256"/>
              <a:gd name="connsiteX5" fmla="*/ 1453541 w 1615046"/>
              <a:gd name="connsiteY5" fmla="*/ 2304256 h 2304256"/>
              <a:gd name="connsiteX6" fmla="*/ 161505 w 1615046"/>
              <a:gd name="connsiteY6" fmla="*/ 2304256 h 2304256"/>
              <a:gd name="connsiteX7" fmla="*/ 0 w 1615046"/>
              <a:gd name="connsiteY7" fmla="*/ 2142751 h 2304256"/>
              <a:gd name="connsiteX8" fmla="*/ 0 w 1615046"/>
              <a:gd name="connsiteY8" fmla="*/ 161505 h 2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5046" h="2304256">
                <a:moveTo>
                  <a:pt x="0" y="161505"/>
                </a:moveTo>
                <a:cubicBezTo>
                  <a:pt x="0" y="72308"/>
                  <a:pt x="72308" y="0"/>
                  <a:pt x="161505" y="0"/>
                </a:cubicBezTo>
                <a:lnTo>
                  <a:pt x="1453541" y="0"/>
                </a:lnTo>
                <a:cubicBezTo>
                  <a:pt x="1542738" y="0"/>
                  <a:pt x="1615046" y="72308"/>
                  <a:pt x="1615046" y="161505"/>
                </a:cubicBezTo>
                <a:lnTo>
                  <a:pt x="1615046" y="2142751"/>
                </a:lnTo>
                <a:cubicBezTo>
                  <a:pt x="1615046" y="2231948"/>
                  <a:pt x="1542738" y="2304256"/>
                  <a:pt x="1453541" y="2304256"/>
                </a:cubicBezTo>
                <a:lnTo>
                  <a:pt x="161505" y="2304256"/>
                </a:lnTo>
                <a:cubicBezTo>
                  <a:pt x="72308" y="2304256"/>
                  <a:pt x="0" y="2231948"/>
                  <a:pt x="0" y="2142751"/>
                </a:cubicBezTo>
                <a:lnTo>
                  <a:pt x="0" y="161505"/>
                </a:lnTo>
                <a:close/>
              </a:path>
            </a:pathLst>
          </a:custGeom>
          <a:noFill/>
          <a:ln>
            <a:no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0" tIns="91440" rIns="91440" bIns="0" numCol="1" spcCol="1270" anchor="ctr" anchorCtr="0">
            <a:noAutofit/>
          </a:bodyPr>
          <a:lstStyle/>
          <a:p>
            <a:pPr algn="ctr" defTabSz="1066773">
              <a:lnSpc>
                <a:spcPct val="90000"/>
              </a:lnSpc>
              <a:spcBef>
                <a:spcPct val="0"/>
              </a:spcBef>
              <a:spcAft>
                <a:spcPct val="35000"/>
              </a:spcAft>
            </a:pPr>
            <a:r>
              <a:rPr lang="en-US" sz="2000" dirty="0">
                <a:solidFill>
                  <a:schemeClr val="tx1"/>
                </a:solidFill>
              </a:rPr>
              <a:t>Call an action</a:t>
            </a:r>
          </a:p>
        </p:txBody>
      </p:sp>
      <p:sp>
        <p:nvSpPr>
          <p:cNvPr id="11" name="Freeform: Shape 10">
            <a:extLst>
              <a:ext uri="{FF2B5EF4-FFF2-40B4-BE49-F238E27FC236}">
                <a16:creationId xmlns:a16="http://schemas.microsoft.com/office/drawing/2014/main" id="{373DE3A0-82DA-4497-BE1A-1E88D51EE60B}"/>
              </a:ext>
            </a:extLst>
          </p:cNvPr>
          <p:cNvSpPr/>
          <p:nvPr/>
        </p:nvSpPr>
        <p:spPr>
          <a:xfrm>
            <a:off x="2559567" y="3806873"/>
            <a:ext cx="2313657" cy="1574573"/>
          </a:xfrm>
          <a:custGeom>
            <a:avLst/>
            <a:gdLst>
              <a:gd name="connsiteX0" fmla="*/ 0 w 1292037"/>
              <a:gd name="connsiteY0" fmla="*/ 129204 h 1497766"/>
              <a:gd name="connsiteX1" fmla="*/ 129204 w 1292037"/>
              <a:gd name="connsiteY1" fmla="*/ 0 h 1497766"/>
              <a:gd name="connsiteX2" fmla="*/ 1162833 w 1292037"/>
              <a:gd name="connsiteY2" fmla="*/ 0 h 1497766"/>
              <a:gd name="connsiteX3" fmla="*/ 1292037 w 1292037"/>
              <a:gd name="connsiteY3" fmla="*/ 129204 h 1497766"/>
              <a:gd name="connsiteX4" fmla="*/ 1292037 w 1292037"/>
              <a:gd name="connsiteY4" fmla="*/ 1368562 h 1497766"/>
              <a:gd name="connsiteX5" fmla="*/ 1162833 w 1292037"/>
              <a:gd name="connsiteY5" fmla="*/ 1497766 h 1497766"/>
              <a:gd name="connsiteX6" fmla="*/ 129204 w 1292037"/>
              <a:gd name="connsiteY6" fmla="*/ 1497766 h 1497766"/>
              <a:gd name="connsiteX7" fmla="*/ 0 w 1292037"/>
              <a:gd name="connsiteY7" fmla="*/ 1368562 h 1497766"/>
              <a:gd name="connsiteX8" fmla="*/ 0 w 1292037"/>
              <a:gd name="connsiteY8" fmla="*/ 129204 h 1497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2037" h="1497766">
                <a:moveTo>
                  <a:pt x="0" y="129204"/>
                </a:moveTo>
                <a:cubicBezTo>
                  <a:pt x="0" y="57847"/>
                  <a:pt x="57847" y="0"/>
                  <a:pt x="129204" y="0"/>
                </a:cubicBezTo>
                <a:lnTo>
                  <a:pt x="1162833" y="0"/>
                </a:lnTo>
                <a:cubicBezTo>
                  <a:pt x="1234190" y="0"/>
                  <a:pt x="1292037" y="57847"/>
                  <a:pt x="1292037" y="129204"/>
                </a:cubicBezTo>
                <a:lnTo>
                  <a:pt x="1292037" y="1368562"/>
                </a:lnTo>
                <a:cubicBezTo>
                  <a:pt x="1292037" y="1439919"/>
                  <a:pt x="1234190" y="1497766"/>
                  <a:pt x="1162833" y="1497766"/>
                </a:cubicBezTo>
                <a:lnTo>
                  <a:pt x="129204" y="1497766"/>
                </a:lnTo>
                <a:cubicBezTo>
                  <a:pt x="57847" y="1497766"/>
                  <a:pt x="0" y="1439919"/>
                  <a:pt x="0" y="1368562"/>
                </a:cubicBezTo>
                <a:lnTo>
                  <a:pt x="0" y="129204"/>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869" tIns="0" rIns="97869" bIns="86016" numCol="1" spcCol="1270" anchor="t" anchorCtr="0">
            <a:noAutofit/>
          </a:bodyPr>
          <a:lstStyle/>
          <a:p>
            <a:pPr defTabSz="829713">
              <a:lnSpc>
                <a:spcPct val="90000"/>
              </a:lnSpc>
              <a:spcBef>
                <a:spcPct val="0"/>
              </a:spcBef>
              <a:spcAft>
                <a:spcPct val="35000"/>
              </a:spcAft>
            </a:pPr>
            <a:r>
              <a:rPr lang="en-US" sz="1800" dirty="0">
                <a:solidFill>
                  <a:schemeClr val="tx1"/>
                </a:solidFill>
              </a:rPr>
              <a:t>Executes an action such as a Power Automate Flow.</a:t>
            </a:r>
          </a:p>
        </p:txBody>
      </p:sp>
      <p:sp>
        <p:nvSpPr>
          <p:cNvPr id="12" name="Freeform: Shape 11">
            <a:extLst>
              <a:ext uri="{FF2B5EF4-FFF2-40B4-BE49-F238E27FC236}">
                <a16:creationId xmlns:a16="http://schemas.microsoft.com/office/drawing/2014/main" id="{AF64CEDA-31D0-4313-9DC2-E7A3FEF7A312}"/>
              </a:ext>
            </a:extLst>
          </p:cNvPr>
          <p:cNvSpPr/>
          <p:nvPr/>
        </p:nvSpPr>
        <p:spPr>
          <a:xfrm>
            <a:off x="4853355" y="1733041"/>
            <a:ext cx="1990016" cy="768085"/>
          </a:xfrm>
          <a:custGeom>
            <a:avLst/>
            <a:gdLst>
              <a:gd name="connsiteX0" fmla="*/ 0 w 1615046"/>
              <a:gd name="connsiteY0" fmla="*/ 161505 h 2304256"/>
              <a:gd name="connsiteX1" fmla="*/ 161505 w 1615046"/>
              <a:gd name="connsiteY1" fmla="*/ 0 h 2304256"/>
              <a:gd name="connsiteX2" fmla="*/ 1453541 w 1615046"/>
              <a:gd name="connsiteY2" fmla="*/ 0 h 2304256"/>
              <a:gd name="connsiteX3" fmla="*/ 1615046 w 1615046"/>
              <a:gd name="connsiteY3" fmla="*/ 161505 h 2304256"/>
              <a:gd name="connsiteX4" fmla="*/ 1615046 w 1615046"/>
              <a:gd name="connsiteY4" fmla="*/ 2142751 h 2304256"/>
              <a:gd name="connsiteX5" fmla="*/ 1453541 w 1615046"/>
              <a:gd name="connsiteY5" fmla="*/ 2304256 h 2304256"/>
              <a:gd name="connsiteX6" fmla="*/ 161505 w 1615046"/>
              <a:gd name="connsiteY6" fmla="*/ 2304256 h 2304256"/>
              <a:gd name="connsiteX7" fmla="*/ 0 w 1615046"/>
              <a:gd name="connsiteY7" fmla="*/ 2142751 h 2304256"/>
              <a:gd name="connsiteX8" fmla="*/ 0 w 1615046"/>
              <a:gd name="connsiteY8" fmla="*/ 161505 h 2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5046" h="2304256">
                <a:moveTo>
                  <a:pt x="0" y="161505"/>
                </a:moveTo>
                <a:cubicBezTo>
                  <a:pt x="0" y="72308"/>
                  <a:pt x="72308" y="0"/>
                  <a:pt x="161505" y="0"/>
                </a:cubicBezTo>
                <a:lnTo>
                  <a:pt x="1453541" y="0"/>
                </a:lnTo>
                <a:cubicBezTo>
                  <a:pt x="1542738" y="0"/>
                  <a:pt x="1615046" y="72308"/>
                  <a:pt x="1615046" y="161505"/>
                </a:cubicBezTo>
                <a:lnTo>
                  <a:pt x="1615046" y="2142751"/>
                </a:lnTo>
                <a:cubicBezTo>
                  <a:pt x="1615046" y="2231948"/>
                  <a:pt x="1542738" y="2304256"/>
                  <a:pt x="1453541" y="2304256"/>
                </a:cubicBezTo>
                <a:lnTo>
                  <a:pt x="161505" y="2304256"/>
                </a:lnTo>
                <a:cubicBezTo>
                  <a:pt x="72308" y="2304256"/>
                  <a:pt x="0" y="2231948"/>
                  <a:pt x="0" y="2142751"/>
                </a:cubicBezTo>
                <a:lnTo>
                  <a:pt x="0" y="161505"/>
                </a:lnTo>
                <a:close/>
              </a:path>
            </a:pathLst>
          </a:custGeom>
          <a:noFill/>
          <a:ln>
            <a:no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0" tIns="91440" rIns="91440" bIns="0" numCol="1" spcCol="1270" anchor="ctr" anchorCtr="0">
            <a:noAutofit/>
          </a:bodyPr>
          <a:lstStyle/>
          <a:p>
            <a:pPr algn="ctr" defTabSz="1066773">
              <a:lnSpc>
                <a:spcPct val="90000"/>
              </a:lnSpc>
              <a:spcBef>
                <a:spcPct val="0"/>
              </a:spcBef>
              <a:spcAft>
                <a:spcPct val="35000"/>
              </a:spcAft>
            </a:pPr>
            <a:r>
              <a:rPr lang="en-US" sz="2000" dirty="0">
                <a:solidFill>
                  <a:schemeClr val="tx1"/>
                </a:solidFill>
              </a:rPr>
              <a:t>Show a message</a:t>
            </a:r>
          </a:p>
        </p:txBody>
      </p:sp>
      <p:sp>
        <p:nvSpPr>
          <p:cNvPr id="13" name="Freeform: Shape 12">
            <a:extLst>
              <a:ext uri="{FF2B5EF4-FFF2-40B4-BE49-F238E27FC236}">
                <a16:creationId xmlns:a16="http://schemas.microsoft.com/office/drawing/2014/main" id="{1157F280-3E3D-4226-AD26-CD5A7E127393}"/>
              </a:ext>
            </a:extLst>
          </p:cNvPr>
          <p:cNvSpPr/>
          <p:nvPr/>
        </p:nvSpPr>
        <p:spPr>
          <a:xfrm>
            <a:off x="4737719" y="3806873"/>
            <a:ext cx="2313657" cy="1304176"/>
          </a:xfrm>
          <a:custGeom>
            <a:avLst/>
            <a:gdLst>
              <a:gd name="connsiteX0" fmla="*/ 0 w 1292037"/>
              <a:gd name="connsiteY0" fmla="*/ 129204 h 1497766"/>
              <a:gd name="connsiteX1" fmla="*/ 129204 w 1292037"/>
              <a:gd name="connsiteY1" fmla="*/ 0 h 1497766"/>
              <a:gd name="connsiteX2" fmla="*/ 1162833 w 1292037"/>
              <a:gd name="connsiteY2" fmla="*/ 0 h 1497766"/>
              <a:gd name="connsiteX3" fmla="*/ 1292037 w 1292037"/>
              <a:gd name="connsiteY3" fmla="*/ 129204 h 1497766"/>
              <a:gd name="connsiteX4" fmla="*/ 1292037 w 1292037"/>
              <a:gd name="connsiteY4" fmla="*/ 1368562 h 1497766"/>
              <a:gd name="connsiteX5" fmla="*/ 1162833 w 1292037"/>
              <a:gd name="connsiteY5" fmla="*/ 1497766 h 1497766"/>
              <a:gd name="connsiteX6" fmla="*/ 129204 w 1292037"/>
              <a:gd name="connsiteY6" fmla="*/ 1497766 h 1497766"/>
              <a:gd name="connsiteX7" fmla="*/ 0 w 1292037"/>
              <a:gd name="connsiteY7" fmla="*/ 1368562 h 1497766"/>
              <a:gd name="connsiteX8" fmla="*/ 0 w 1292037"/>
              <a:gd name="connsiteY8" fmla="*/ 129204 h 1497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2037" h="1497766">
                <a:moveTo>
                  <a:pt x="0" y="129204"/>
                </a:moveTo>
                <a:cubicBezTo>
                  <a:pt x="0" y="57847"/>
                  <a:pt x="57847" y="0"/>
                  <a:pt x="129204" y="0"/>
                </a:cubicBezTo>
                <a:lnTo>
                  <a:pt x="1162833" y="0"/>
                </a:lnTo>
                <a:cubicBezTo>
                  <a:pt x="1234190" y="0"/>
                  <a:pt x="1292037" y="57847"/>
                  <a:pt x="1292037" y="129204"/>
                </a:cubicBezTo>
                <a:lnTo>
                  <a:pt x="1292037" y="1368562"/>
                </a:lnTo>
                <a:cubicBezTo>
                  <a:pt x="1292037" y="1439919"/>
                  <a:pt x="1234190" y="1497766"/>
                  <a:pt x="1162833" y="1497766"/>
                </a:cubicBezTo>
                <a:lnTo>
                  <a:pt x="129204" y="1497766"/>
                </a:lnTo>
                <a:cubicBezTo>
                  <a:pt x="57847" y="1497766"/>
                  <a:pt x="0" y="1439919"/>
                  <a:pt x="0" y="1368562"/>
                </a:cubicBezTo>
                <a:lnTo>
                  <a:pt x="0" y="129204"/>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869" tIns="0" rIns="97869" bIns="86016" numCol="1" spcCol="1270" anchor="t" anchorCtr="0">
            <a:noAutofit/>
          </a:bodyPr>
          <a:lstStyle/>
          <a:p>
            <a:pPr defTabSz="829713">
              <a:lnSpc>
                <a:spcPct val="90000"/>
              </a:lnSpc>
              <a:spcBef>
                <a:spcPct val="0"/>
              </a:spcBef>
              <a:spcAft>
                <a:spcPct val="35000"/>
              </a:spcAft>
            </a:pPr>
            <a:r>
              <a:rPr lang="en-US" sz="1800" dirty="0">
                <a:solidFill>
                  <a:schemeClr val="tx1"/>
                </a:solidFill>
              </a:rPr>
              <a:t>Displays a message in the conversation window.</a:t>
            </a:r>
          </a:p>
        </p:txBody>
      </p:sp>
      <p:sp>
        <p:nvSpPr>
          <p:cNvPr id="14" name="Freeform: Shape 13">
            <a:extLst>
              <a:ext uri="{FF2B5EF4-FFF2-40B4-BE49-F238E27FC236}">
                <a16:creationId xmlns:a16="http://schemas.microsoft.com/office/drawing/2014/main" id="{293ED309-A0C4-44C6-8FB4-945F3CA6A42B}"/>
              </a:ext>
            </a:extLst>
          </p:cNvPr>
          <p:cNvSpPr/>
          <p:nvPr/>
        </p:nvSpPr>
        <p:spPr>
          <a:xfrm>
            <a:off x="6957394" y="1733041"/>
            <a:ext cx="2369462" cy="768085"/>
          </a:xfrm>
          <a:custGeom>
            <a:avLst/>
            <a:gdLst>
              <a:gd name="connsiteX0" fmla="*/ 0 w 1615046"/>
              <a:gd name="connsiteY0" fmla="*/ 161505 h 2304256"/>
              <a:gd name="connsiteX1" fmla="*/ 161505 w 1615046"/>
              <a:gd name="connsiteY1" fmla="*/ 0 h 2304256"/>
              <a:gd name="connsiteX2" fmla="*/ 1453541 w 1615046"/>
              <a:gd name="connsiteY2" fmla="*/ 0 h 2304256"/>
              <a:gd name="connsiteX3" fmla="*/ 1615046 w 1615046"/>
              <a:gd name="connsiteY3" fmla="*/ 161505 h 2304256"/>
              <a:gd name="connsiteX4" fmla="*/ 1615046 w 1615046"/>
              <a:gd name="connsiteY4" fmla="*/ 2142751 h 2304256"/>
              <a:gd name="connsiteX5" fmla="*/ 1453541 w 1615046"/>
              <a:gd name="connsiteY5" fmla="*/ 2304256 h 2304256"/>
              <a:gd name="connsiteX6" fmla="*/ 161505 w 1615046"/>
              <a:gd name="connsiteY6" fmla="*/ 2304256 h 2304256"/>
              <a:gd name="connsiteX7" fmla="*/ 0 w 1615046"/>
              <a:gd name="connsiteY7" fmla="*/ 2142751 h 2304256"/>
              <a:gd name="connsiteX8" fmla="*/ 0 w 1615046"/>
              <a:gd name="connsiteY8" fmla="*/ 161505 h 2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5046" h="2304256">
                <a:moveTo>
                  <a:pt x="0" y="161505"/>
                </a:moveTo>
                <a:cubicBezTo>
                  <a:pt x="0" y="72308"/>
                  <a:pt x="72308" y="0"/>
                  <a:pt x="161505" y="0"/>
                </a:cubicBezTo>
                <a:lnTo>
                  <a:pt x="1453541" y="0"/>
                </a:lnTo>
                <a:cubicBezTo>
                  <a:pt x="1542738" y="0"/>
                  <a:pt x="1615046" y="72308"/>
                  <a:pt x="1615046" y="161505"/>
                </a:cubicBezTo>
                <a:lnTo>
                  <a:pt x="1615046" y="2142751"/>
                </a:lnTo>
                <a:cubicBezTo>
                  <a:pt x="1615046" y="2231948"/>
                  <a:pt x="1542738" y="2304256"/>
                  <a:pt x="1453541" y="2304256"/>
                </a:cubicBezTo>
                <a:lnTo>
                  <a:pt x="161505" y="2304256"/>
                </a:lnTo>
                <a:cubicBezTo>
                  <a:pt x="72308" y="2304256"/>
                  <a:pt x="0" y="2231948"/>
                  <a:pt x="0" y="2142751"/>
                </a:cubicBezTo>
                <a:lnTo>
                  <a:pt x="0" y="161505"/>
                </a:lnTo>
                <a:close/>
              </a:path>
            </a:pathLst>
          </a:custGeom>
          <a:noFill/>
          <a:ln>
            <a:no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0" tIns="91440" rIns="91440" bIns="0" numCol="1" spcCol="1270" anchor="ctr" anchorCtr="0">
            <a:noAutofit/>
          </a:bodyPr>
          <a:lstStyle/>
          <a:p>
            <a:pPr algn="ctr" defTabSz="1066773">
              <a:lnSpc>
                <a:spcPct val="90000"/>
              </a:lnSpc>
              <a:spcBef>
                <a:spcPct val="0"/>
              </a:spcBef>
              <a:spcAft>
                <a:spcPct val="35000"/>
              </a:spcAft>
            </a:pPr>
            <a:r>
              <a:rPr lang="en-US" sz="2000" dirty="0">
                <a:solidFill>
                  <a:schemeClr val="tx1"/>
                </a:solidFill>
              </a:rPr>
              <a:t>Go to another topic</a:t>
            </a:r>
          </a:p>
        </p:txBody>
      </p:sp>
      <p:sp>
        <p:nvSpPr>
          <p:cNvPr id="15" name="Freeform: Shape 14">
            <a:extLst>
              <a:ext uri="{FF2B5EF4-FFF2-40B4-BE49-F238E27FC236}">
                <a16:creationId xmlns:a16="http://schemas.microsoft.com/office/drawing/2014/main" id="{65E672F9-1043-468A-8748-DA5A0E31550F}"/>
              </a:ext>
            </a:extLst>
          </p:cNvPr>
          <p:cNvSpPr/>
          <p:nvPr/>
        </p:nvSpPr>
        <p:spPr>
          <a:xfrm>
            <a:off x="7020683" y="3806873"/>
            <a:ext cx="2313657" cy="1574573"/>
          </a:xfrm>
          <a:custGeom>
            <a:avLst/>
            <a:gdLst>
              <a:gd name="connsiteX0" fmla="*/ 0 w 1292037"/>
              <a:gd name="connsiteY0" fmla="*/ 129204 h 1497766"/>
              <a:gd name="connsiteX1" fmla="*/ 129204 w 1292037"/>
              <a:gd name="connsiteY1" fmla="*/ 0 h 1497766"/>
              <a:gd name="connsiteX2" fmla="*/ 1162833 w 1292037"/>
              <a:gd name="connsiteY2" fmla="*/ 0 h 1497766"/>
              <a:gd name="connsiteX3" fmla="*/ 1292037 w 1292037"/>
              <a:gd name="connsiteY3" fmla="*/ 129204 h 1497766"/>
              <a:gd name="connsiteX4" fmla="*/ 1292037 w 1292037"/>
              <a:gd name="connsiteY4" fmla="*/ 1368562 h 1497766"/>
              <a:gd name="connsiteX5" fmla="*/ 1162833 w 1292037"/>
              <a:gd name="connsiteY5" fmla="*/ 1497766 h 1497766"/>
              <a:gd name="connsiteX6" fmla="*/ 129204 w 1292037"/>
              <a:gd name="connsiteY6" fmla="*/ 1497766 h 1497766"/>
              <a:gd name="connsiteX7" fmla="*/ 0 w 1292037"/>
              <a:gd name="connsiteY7" fmla="*/ 1368562 h 1497766"/>
              <a:gd name="connsiteX8" fmla="*/ 0 w 1292037"/>
              <a:gd name="connsiteY8" fmla="*/ 129204 h 1497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2037" h="1497766">
                <a:moveTo>
                  <a:pt x="0" y="129204"/>
                </a:moveTo>
                <a:cubicBezTo>
                  <a:pt x="0" y="57847"/>
                  <a:pt x="57847" y="0"/>
                  <a:pt x="129204" y="0"/>
                </a:cubicBezTo>
                <a:lnTo>
                  <a:pt x="1162833" y="0"/>
                </a:lnTo>
                <a:cubicBezTo>
                  <a:pt x="1234190" y="0"/>
                  <a:pt x="1292037" y="57847"/>
                  <a:pt x="1292037" y="129204"/>
                </a:cubicBezTo>
                <a:lnTo>
                  <a:pt x="1292037" y="1368562"/>
                </a:lnTo>
                <a:cubicBezTo>
                  <a:pt x="1292037" y="1439919"/>
                  <a:pt x="1234190" y="1497766"/>
                  <a:pt x="1162833" y="1497766"/>
                </a:cubicBezTo>
                <a:lnTo>
                  <a:pt x="129204" y="1497766"/>
                </a:lnTo>
                <a:cubicBezTo>
                  <a:pt x="57847" y="1497766"/>
                  <a:pt x="0" y="1439919"/>
                  <a:pt x="0" y="1368562"/>
                </a:cubicBezTo>
                <a:lnTo>
                  <a:pt x="0" y="129204"/>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869" tIns="0" rIns="97869" bIns="86016" numCol="1" spcCol="1270" anchor="t" anchorCtr="0">
            <a:noAutofit/>
          </a:bodyPr>
          <a:lstStyle/>
          <a:p>
            <a:pPr defTabSz="829713">
              <a:lnSpc>
                <a:spcPct val="90000"/>
              </a:lnSpc>
              <a:spcBef>
                <a:spcPct val="0"/>
              </a:spcBef>
              <a:spcAft>
                <a:spcPct val="35000"/>
              </a:spcAft>
            </a:pPr>
            <a:r>
              <a:rPr lang="en-US" sz="1800" dirty="0">
                <a:solidFill>
                  <a:schemeClr val="tx1"/>
                </a:solidFill>
              </a:rPr>
              <a:t>Automatically moves to a different topic.</a:t>
            </a:r>
          </a:p>
        </p:txBody>
      </p:sp>
      <p:sp>
        <p:nvSpPr>
          <p:cNvPr id="16" name="Freeform: Shape 15">
            <a:extLst>
              <a:ext uri="{FF2B5EF4-FFF2-40B4-BE49-F238E27FC236}">
                <a16:creationId xmlns:a16="http://schemas.microsoft.com/office/drawing/2014/main" id="{0FA934E0-2CF0-4353-BE14-490E5092241E}"/>
              </a:ext>
            </a:extLst>
          </p:cNvPr>
          <p:cNvSpPr/>
          <p:nvPr/>
        </p:nvSpPr>
        <p:spPr>
          <a:xfrm>
            <a:off x="9315528" y="1753230"/>
            <a:ext cx="2776206" cy="768085"/>
          </a:xfrm>
          <a:custGeom>
            <a:avLst/>
            <a:gdLst>
              <a:gd name="connsiteX0" fmla="*/ 0 w 1615046"/>
              <a:gd name="connsiteY0" fmla="*/ 161505 h 2304256"/>
              <a:gd name="connsiteX1" fmla="*/ 161505 w 1615046"/>
              <a:gd name="connsiteY1" fmla="*/ 0 h 2304256"/>
              <a:gd name="connsiteX2" fmla="*/ 1453541 w 1615046"/>
              <a:gd name="connsiteY2" fmla="*/ 0 h 2304256"/>
              <a:gd name="connsiteX3" fmla="*/ 1615046 w 1615046"/>
              <a:gd name="connsiteY3" fmla="*/ 161505 h 2304256"/>
              <a:gd name="connsiteX4" fmla="*/ 1615046 w 1615046"/>
              <a:gd name="connsiteY4" fmla="*/ 2142751 h 2304256"/>
              <a:gd name="connsiteX5" fmla="*/ 1453541 w 1615046"/>
              <a:gd name="connsiteY5" fmla="*/ 2304256 h 2304256"/>
              <a:gd name="connsiteX6" fmla="*/ 161505 w 1615046"/>
              <a:gd name="connsiteY6" fmla="*/ 2304256 h 2304256"/>
              <a:gd name="connsiteX7" fmla="*/ 0 w 1615046"/>
              <a:gd name="connsiteY7" fmla="*/ 2142751 h 2304256"/>
              <a:gd name="connsiteX8" fmla="*/ 0 w 1615046"/>
              <a:gd name="connsiteY8" fmla="*/ 161505 h 2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5046" h="2304256">
                <a:moveTo>
                  <a:pt x="0" y="161505"/>
                </a:moveTo>
                <a:cubicBezTo>
                  <a:pt x="0" y="72308"/>
                  <a:pt x="72308" y="0"/>
                  <a:pt x="161505" y="0"/>
                </a:cubicBezTo>
                <a:lnTo>
                  <a:pt x="1453541" y="0"/>
                </a:lnTo>
                <a:cubicBezTo>
                  <a:pt x="1542738" y="0"/>
                  <a:pt x="1615046" y="72308"/>
                  <a:pt x="1615046" y="161505"/>
                </a:cubicBezTo>
                <a:lnTo>
                  <a:pt x="1615046" y="2142751"/>
                </a:lnTo>
                <a:cubicBezTo>
                  <a:pt x="1615046" y="2231948"/>
                  <a:pt x="1542738" y="2304256"/>
                  <a:pt x="1453541" y="2304256"/>
                </a:cubicBezTo>
                <a:lnTo>
                  <a:pt x="161505" y="2304256"/>
                </a:lnTo>
                <a:cubicBezTo>
                  <a:pt x="72308" y="2304256"/>
                  <a:pt x="0" y="2231948"/>
                  <a:pt x="0" y="2142751"/>
                </a:cubicBezTo>
                <a:lnTo>
                  <a:pt x="0" y="161505"/>
                </a:lnTo>
                <a:close/>
              </a:path>
            </a:pathLst>
          </a:custGeom>
          <a:noFill/>
          <a:ln>
            <a:no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0" tIns="91440" rIns="91440" bIns="0" numCol="1" spcCol="1270" anchor="ctr" anchorCtr="0">
            <a:noAutofit/>
          </a:bodyPr>
          <a:lstStyle/>
          <a:p>
            <a:pPr algn="ctr" defTabSz="1066773">
              <a:lnSpc>
                <a:spcPct val="90000"/>
              </a:lnSpc>
              <a:spcBef>
                <a:spcPct val="0"/>
              </a:spcBef>
              <a:spcAft>
                <a:spcPct val="35000"/>
              </a:spcAft>
            </a:pPr>
            <a:r>
              <a:rPr lang="en-US" sz="2000" dirty="0">
                <a:solidFill>
                  <a:schemeClr val="tx1"/>
                </a:solidFill>
              </a:rPr>
              <a:t>End the conversation</a:t>
            </a:r>
          </a:p>
        </p:txBody>
      </p:sp>
      <p:sp>
        <p:nvSpPr>
          <p:cNvPr id="17" name="Freeform: Shape 16">
            <a:extLst>
              <a:ext uri="{FF2B5EF4-FFF2-40B4-BE49-F238E27FC236}">
                <a16:creationId xmlns:a16="http://schemas.microsoft.com/office/drawing/2014/main" id="{EC2011A4-0B40-4B13-AE92-38795D7DDBCC}"/>
              </a:ext>
            </a:extLst>
          </p:cNvPr>
          <p:cNvSpPr/>
          <p:nvPr/>
        </p:nvSpPr>
        <p:spPr>
          <a:xfrm>
            <a:off x="9504267" y="3806873"/>
            <a:ext cx="2313657" cy="1574573"/>
          </a:xfrm>
          <a:custGeom>
            <a:avLst/>
            <a:gdLst>
              <a:gd name="connsiteX0" fmla="*/ 0 w 1292037"/>
              <a:gd name="connsiteY0" fmla="*/ 129204 h 1497766"/>
              <a:gd name="connsiteX1" fmla="*/ 129204 w 1292037"/>
              <a:gd name="connsiteY1" fmla="*/ 0 h 1497766"/>
              <a:gd name="connsiteX2" fmla="*/ 1162833 w 1292037"/>
              <a:gd name="connsiteY2" fmla="*/ 0 h 1497766"/>
              <a:gd name="connsiteX3" fmla="*/ 1292037 w 1292037"/>
              <a:gd name="connsiteY3" fmla="*/ 129204 h 1497766"/>
              <a:gd name="connsiteX4" fmla="*/ 1292037 w 1292037"/>
              <a:gd name="connsiteY4" fmla="*/ 1368562 h 1497766"/>
              <a:gd name="connsiteX5" fmla="*/ 1162833 w 1292037"/>
              <a:gd name="connsiteY5" fmla="*/ 1497766 h 1497766"/>
              <a:gd name="connsiteX6" fmla="*/ 129204 w 1292037"/>
              <a:gd name="connsiteY6" fmla="*/ 1497766 h 1497766"/>
              <a:gd name="connsiteX7" fmla="*/ 0 w 1292037"/>
              <a:gd name="connsiteY7" fmla="*/ 1368562 h 1497766"/>
              <a:gd name="connsiteX8" fmla="*/ 0 w 1292037"/>
              <a:gd name="connsiteY8" fmla="*/ 129204 h 1497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2037" h="1497766">
                <a:moveTo>
                  <a:pt x="0" y="129204"/>
                </a:moveTo>
                <a:cubicBezTo>
                  <a:pt x="0" y="57847"/>
                  <a:pt x="57847" y="0"/>
                  <a:pt x="129204" y="0"/>
                </a:cubicBezTo>
                <a:lnTo>
                  <a:pt x="1162833" y="0"/>
                </a:lnTo>
                <a:cubicBezTo>
                  <a:pt x="1234190" y="0"/>
                  <a:pt x="1292037" y="57847"/>
                  <a:pt x="1292037" y="129204"/>
                </a:cubicBezTo>
                <a:lnTo>
                  <a:pt x="1292037" y="1368562"/>
                </a:lnTo>
                <a:cubicBezTo>
                  <a:pt x="1292037" y="1439919"/>
                  <a:pt x="1234190" y="1497766"/>
                  <a:pt x="1162833" y="1497766"/>
                </a:cubicBezTo>
                <a:lnTo>
                  <a:pt x="129204" y="1497766"/>
                </a:lnTo>
                <a:cubicBezTo>
                  <a:pt x="57847" y="1497766"/>
                  <a:pt x="0" y="1439919"/>
                  <a:pt x="0" y="1368562"/>
                </a:cubicBezTo>
                <a:lnTo>
                  <a:pt x="0" y="129204"/>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869" tIns="0" rIns="97869" bIns="86016" numCol="1" spcCol="1270" anchor="t" anchorCtr="0">
            <a:noAutofit/>
          </a:bodyPr>
          <a:lstStyle/>
          <a:p>
            <a:pPr defTabSz="829713">
              <a:lnSpc>
                <a:spcPct val="90000"/>
              </a:lnSpc>
              <a:spcBef>
                <a:spcPct val="0"/>
              </a:spcBef>
              <a:spcAft>
                <a:spcPct val="35000"/>
              </a:spcAft>
            </a:pPr>
            <a:r>
              <a:rPr lang="en-US" sz="1800">
                <a:solidFill>
                  <a:schemeClr val="tx1"/>
                </a:solidFill>
              </a:rPr>
              <a:t>Ends the conversation with the user.  </a:t>
            </a:r>
          </a:p>
        </p:txBody>
      </p:sp>
      <p:grpSp>
        <p:nvGrpSpPr>
          <p:cNvPr id="41" name="Group 40">
            <a:extLst>
              <a:ext uri="{FF2B5EF4-FFF2-40B4-BE49-F238E27FC236}">
                <a16:creationId xmlns:a16="http://schemas.microsoft.com/office/drawing/2014/main" id="{3D3A0EDF-B2A7-4EC0-BFEB-37DD80C66927}"/>
              </a:ext>
              <a:ext uri="{C183D7F6-B498-43B3-948B-1728B52AA6E4}">
                <adec:decorative xmlns:adec="http://schemas.microsoft.com/office/drawing/2017/decorative" val="1"/>
              </a:ext>
            </a:extLst>
          </p:cNvPr>
          <p:cNvGrpSpPr/>
          <p:nvPr/>
        </p:nvGrpSpPr>
        <p:grpSpPr>
          <a:xfrm>
            <a:off x="868848" y="2495232"/>
            <a:ext cx="10234960" cy="1021633"/>
            <a:chOff x="651636" y="2999377"/>
            <a:chExt cx="7676220" cy="766225"/>
          </a:xfrm>
        </p:grpSpPr>
        <p:sp>
          <p:nvSpPr>
            <p:cNvPr id="22" name="Flowchart: Connector 21">
              <a:extLst>
                <a:ext uri="{FF2B5EF4-FFF2-40B4-BE49-F238E27FC236}">
                  <a16:creationId xmlns:a16="http://schemas.microsoft.com/office/drawing/2014/main" id="{50E3EBE3-AE8E-475A-97FF-81660FA2B132}"/>
                </a:ext>
              </a:extLst>
            </p:cNvPr>
            <p:cNvSpPr/>
            <p:nvPr/>
          </p:nvSpPr>
          <p:spPr>
            <a:xfrm>
              <a:off x="651636" y="3034082"/>
              <a:ext cx="731520" cy="731520"/>
            </a:xfrm>
            <a:prstGeom prst="flowChartConnector">
              <a:avLst/>
            </a:prstGeom>
            <a:solidFill>
              <a:srgbClr val="0B556A"/>
            </a:solidFill>
            <a:effectLst>
              <a:outerShdw blurRad="50800" dist="38100" algn="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869" tIns="86016" rIns="97869" bIns="86016" numCol="1" spcCol="1270" anchor="ctr" anchorCtr="0">
              <a:noAutofit/>
            </a:bodyPr>
            <a:lstStyle/>
            <a:p>
              <a:pPr algn="ctr" defTabSz="829713">
                <a:lnSpc>
                  <a:spcPct val="90000"/>
                </a:lnSpc>
                <a:spcBef>
                  <a:spcPct val="0"/>
                </a:spcBef>
                <a:spcAft>
                  <a:spcPct val="35000"/>
                </a:spcAft>
              </a:pPr>
              <a:endParaRPr lang="en-US" sz="1867" dirty="0"/>
            </a:p>
          </p:txBody>
        </p:sp>
        <p:sp>
          <p:nvSpPr>
            <p:cNvPr id="24" name="Flowchart: Connector 23">
              <a:extLst>
                <a:ext uri="{FF2B5EF4-FFF2-40B4-BE49-F238E27FC236}">
                  <a16:creationId xmlns:a16="http://schemas.microsoft.com/office/drawing/2014/main" id="{2AE4974E-9355-4652-BBAC-0519937F1A88}"/>
                </a:ext>
              </a:extLst>
            </p:cNvPr>
            <p:cNvSpPr/>
            <p:nvPr/>
          </p:nvSpPr>
          <p:spPr>
            <a:xfrm>
              <a:off x="2345690" y="3027002"/>
              <a:ext cx="731520" cy="731520"/>
            </a:xfrm>
            <a:prstGeom prst="flowChartConnector">
              <a:avLst/>
            </a:prstGeom>
            <a:solidFill>
              <a:srgbClr val="0B556A"/>
            </a:solidFill>
            <a:effectLst>
              <a:outerShdw blurRad="50800" dist="38100" algn="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869" tIns="86016" rIns="97869" bIns="86016" numCol="1" spcCol="1270" anchor="ctr" anchorCtr="0">
              <a:noAutofit/>
            </a:bodyPr>
            <a:lstStyle/>
            <a:p>
              <a:pPr algn="ctr" defTabSz="829713">
                <a:lnSpc>
                  <a:spcPct val="90000"/>
                </a:lnSpc>
                <a:spcBef>
                  <a:spcPct val="0"/>
                </a:spcBef>
                <a:spcAft>
                  <a:spcPct val="35000"/>
                </a:spcAft>
              </a:pPr>
              <a:endParaRPr lang="en-US" sz="1867" dirty="0"/>
            </a:p>
          </p:txBody>
        </p:sp>
        <p:sp>
          <p:nvSpPr>
            <p:cNvPr id="26" name="Flowchart: Connector 25">
              <a:extLst>
                <a:ext uri="{FF2B5EF4-FFF2-40B4-BE49-F238E27FC236}">
                  <a16:creationId xmlns:a16="http://schemas.microsoft.com/office/drawing/2014/main" id="{6BCA2DF8-6B30-4D34-B546-D875BAE6992E}"/>
                </a:ext>
              </a:extLst>
            </p:cNvPr>
            <p:cNvSpPr/>
            <p:nvPr/>
          </p:nvSpPr>
          <p:spPr>
            <a:xfrm>
              <a:off x="3965958" y="2999377"/>
              <a:ext cx="731520" cy="731520"/>
            </a:xfrm>
            <a:prstGeom prst="flowChartConnector">
              <a:avLst/>
            </a:prstGeom>
            <a:solidFill>
              <a:srgbClr val="0B556A"/>
            </a:solidFill>
            <a:effectLst>
              <a:outerShdw blurRad="50800" dist="38100" algn="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869" tIns="86016" rIns="97869" bIns="86016" numCol="1" spcCol="1270" anchor="ctr" anchorCtr="0">
              <a:noAutofit/>
            </a:bodyPr>
            <a:lstStyle/>
            <a:p>
              <a:pPr algn="ctr" defTabSz="829713">
                <a:lnSpc>
                  <a:spcPct val="90000"/>
                </a:lnSpc>
                <a:spcBef>
                  <a:spcPct val="0"/>
                </a:spcBef>
                <a:spcAft>
                  <a:spcPct val="35000"/>
                </a:spcAft>
              </a:pPr>
              <a:endParaRPr lang="en-US" sz="1867" dirty="0"/>
            </a:p>
          </p:txBody>
        </p:sp>
        <p:sp>
          <p:nvSpPr>
            <p:cNvPr id="28" name="Flowchart: Connector 27">
              <a:extLst>
                <a:ext uri="{FF2B5EF4-FFF2-40B4-BE49-F238E27FC236}">
                  <a16:creationId xmlns:a16="http://schemas.microsoft.com/office/drawing/2014/main" id="{34ED3D14-8EA9-48A8-B43F-4D220F9935C4}"/>
                </a:ext>
              </a:extLst>
            </p:cNvPr>
            <p:cNvSpPr/>
            <p:nvPr/>
          </p:nvSpPr>
          <p:spPr>
            <a:xfrm>
              <a:off x="5734326" y="3034082"/>
              <a:ext cx="731520" cy="731520"/>
            </a:xfrm>
            <a:prstGeom prst="flowChartConnector">
              <a:avLst/>
            </a:prstGeom>
            <a:solidFill>
              <a:srgbClr val="0B556A"/>
            </a:solidFill>
            <a:effectLst>
              <a:outerShdw blurRad="50800" dist="38100" algn="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869" tIns="86016" rIns="97869" bIns="86016" numCol="1" spcCol="1270" anchor="ctr" anchorCtr="0">
              <a:noAutofit/>
            </a:bodyPr>
            <a:lstStyle/>
            <a:p>
              <a:pPr algn="ctr" defTabSz="829713">
                <a:lnSpc>
                  <a:spcPct val="90000"/>
                </a:lnSpc>
                <a:spcBef>
                  <a:spcPct val="0"/>
                </a:spcBef>
                <a:spcAft>
                  <a:spcPct val="35000"/>
                </a:spcAft>
              </a:pPr>
              <a:endParaRPr lang="en-US" sz="1867" dirty="0"/>
            </a:p>
          </p:txBody>
        </p:sp>
        <p:sp>
          <p:nvSpPr>
            <p:cNvPr id="30" name="Flowchart: Connector 29">
              <a:extLst>
                <a:ext uri="{FF2B5EF4-FFF2-40B4-BE49-F238E27FC236}">
                  <a16:creationId xmlns:a16="http://schemas.microsoft.com/office/drawing/2014/main" id="{905DEDFF-1D8F-4651-AAC4-170C0F78FDB1}"/>
                </a:ext>
              </a:extLst>
            </p:cNvPr>
            <p:cNvSpPr/>
            <p:nvPr/>
          </p:nvSpPr>
          <p:spPr>
            <a:xfrm>
              <a:off x="7596336" y="3027002"/>
              <a:ext cx="731520" cy="731520"/>
            </a:xfrm>
            <a:prstGeom prst="flowChartConnector">
              <a:avLst/>
            </a:prstGeom>
            <a:solidFill>
              <a:srgbClr val="0B556A"/>
            </a:solidFill>
            <a:effectLst>
              <a:outerShdw blurRad="50800" dist="38100" algn="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869" tIns="86016" rIns="97869" bIns="86016" numCol="1" spcCol="1270" anchor="ctr" anchorCtr="0">
              <a:noAutofit/>
            </a:bodyPr>
            <a:lstStyle/>
            <a:p>
              <a:pPr algn="ctr" defTabSz="829713">
                <a:lnSpc>
                  <a:spcPct val="90000"/>
                </a:lnSpc>
                <a:spcBef>
                  <a:spcPct val="0"/>
                </a:spcBef>
                <a:spcAft>
                  <a:spcPct val="35000"/>
                </a:spcAft>
              </a:pPr>
              <a:endParaRPr lang="en-US" sz="1867" dirty="0"/>
            </a:p>
          </p:txBody>
        </p:sp>
        <p:pic>
          <p:nvPicPr>
            <p:cNvPr id="32" name="Graphic 31" descr="Question Mark with solid fill">
              <a:extLst>
                <a:ext uri="{FF2B5EF4-FFF2-40B4-BE49-F238E27FC236}">
                  <a16:creationId xmlns:a16="http://schemas.microsoft.com/office/drawing/2014/main" id="{09F70A70-FEF8-4FC3-B191-9FD9450DF8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2583" y="3070616"/>
              <a:ext cx="658452" cy="658452"/>
            </a:xfrm>
            <a:prstGeom prst="rect">
              <a:avLst/>
            </a:prstGeom>
          </p:spPr>
        </p:pic>
        <p:pic>
          <p:nvPicPr>
            <p:cNvPr id="34" name="Graphic 33" descr="Clapper board with solid fill">
              <a:extLst>
                <a:ext uri="{FF2B5EF4-FFF2-40B4-BE49-F238E27FC236}">
                  <a16:creationId xmlns:a16="http://schemas.microsoft.com/office/drawing/2014/main" id="{41C6A95A-E587-4121-9E5D-160F0EA5C3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441647" y="3107679"/>
              <a:ext cx="527021" cy="527021"/>
            </a:xfrm>
            <a:prstGeom prst="rect">
              <a:avLst/>
            </a:prstGeom>
          </p:spPr>
        </p:pic>
        <p:pic>
          <p:nvPicPr>
            <p:cNvPr id="36" name="Graphic 35" descr="Chat with solid fill">
              <a:extLst>
                <a:ext uri="{FF2B5EF4-FFF2-40B4-BE49-F238E27FC236}">
                  <a16:creationId xmlns:a16="http://schemas.microsoft.com/office/drawing/2014/main" id="{BA6EE882-44D5-4B08-9ABD-9E3E04E10B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002492" y="3030877"/>
              <a:ext cx="658452" cy="658452"/>
            </a:xfrm>
            <a:prstGeom prst="rect">
              <a:avLst/>
            </a:prstGeom>
          </p:spPr>
        </p:pic>
        <p:pic>
          <p:nvPicPr>
            <p:cNvPr id="38" name="Graphic 37" descr="Transfer with solid fill">
              <a:extLst>
                <a:ext uri="{FF2B5EF4-FFF2-40B4-BE49-F238E27FC236}">
                  <a16:creationId xmlns:a16="http://schemas.microsoft.com/office/drawing/2014/main" id="{29EF5DA7-F046-4E1C-959F-64777EA453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840883" y="3102411"/>
              <a:ext cx="624963" cy="624963"/>
            </a:xfrm>
            <a:prstGeom prst="rect">
              <a:avLst/>
            </a:prstGeom>
          </p:spPr>
        </p:pic>
        <p:pic>
          <p:nvPicPr>
            <p:cNvPr id="40" name="Graphic 39" descr="Stop with solid fill">
              <a:extLst>
                <a:ext uri="{FF2B5EF4-FFF2-40B4-BE49-F238E27FC236}">
                  <a16:creationId xmlns:a16="http://schemas.microsoft.com/office/drawing/2014/main" id="{B5690C14-CD8D-46C2-916A-3A187734432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7765519" y="3190113"/>
              <a:ext cx="393095" cy="393095"/>
            </a:xfrm>
            <a:prstGeom prst="rect">
              <a:avLst/>
            </a:prstGeom>
          </p:spPr>
        </p:pic>
      </p:grpSp>
    </p:spTree>
    <p:extLst>
      <p:ext uri="{BB962C8B-B14F-4D97-AF65-F5344CB8AC3E}">
        <p14:creationId xmlns:p14="http://schemas.microsoft.com/office/powerpoint/2010/main" val="4169147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9542BDF-6665-4EEB-9276-3635704CEB56}"/>
              </a:ext>
              <a:ext uri="{C183D7F6-B498-43B3-948B-1728B52AA6E4}">
                <adec:decorative xmlns:adec="http://schemas.microsoft.com/office/drawing/2017/decorative" val="1"/>
              </a:ext>
            </a:extLst>
          </p:cNvPr>
          <p:cNvSpPr/>
          <p:nvPr/>
        </p:nvSpPr>
        <p:spPr bwMode="auto">
          <a:xfrm>
            <a:off x="8021299" y="1362454"/>
            <a:ext cx="3909065" cy="3425798"/>
          </a:xfrm>
          <a:prstGeom prst="rect">
            <a:avLst/>
          </a:prstGeom>
          <a:ln w="19050">
            <a:solidFill>
              <a:srgbClr val="F2C81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747DC62-773E-4FBD-9F33-5022790B6E5B}"/>
              </a:ext>
              <a:ext uri="{C183D7F6-B498-43B3-948B-1728B52AA6E4}">
                <adec:decorative xmlns:adec="http://schemas.microsoft.com/office/drawing/2017/decorative" val="1"/>
              </a:ext>
            </a:extLst>
          </p:cNvPr>
          <p:cNvSpPr/>
          <p:nvPr/>
        </p:nvSpPr>
        <p:spPr bwMode="auto">
          <a:xfrm>
            <a:off x="4189374" y="1371600"/>
            <a:ext cx="3721250" cy="3425798"/>
          </a:xfrm>
          <a:prstGeom prst="rect">
            <a:avLst/>
          </a:prstGeom>
          <a:ln w="19050">
            <a:solidFill>
              <a:srgbClr val="F2C81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2F88D39-89E5-4B22-BD3F-169D170E4750}"/>
              </a:ext>
              <a:ext uri="{C183D7F6-B498-43B3-948B-1728B52AA6E4}">
                <adec:decorative xmlns:adec="http://schemas.microsoft.com/office/drawing/2017/decorative" val="1"/>
              </a:ext>
            </a:extLst>
          </p:cNvPr>
          <p:cNvSpPr/>
          <p:nvPr/>
        </p:nvSpPr>
        <p:spPr bwMode="auto">
          <a:xfrm>
            <a:off x="177800" y="1371600"/>
            <a:ext cx="3909065" cy="3425798"/>
          </a:xfrm>
          <a:prstGeom prst="rect">
            <a:avLst/>
          </a:prstGeom>
          <a:ln w="19050">
            <a:solidFill>
              <a:srgbClr val="F2C81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49991" y="88900"/>
            <a:ext cx="11649242" cy="677108"/>
          </a:xfrm>
          <a:solidFill>
            <a:schemeClr val="bg1"/>
          </a:solidFill>
        </p:spPr>
        <p:txBody>
          <a:bodyPr/>
          <a:lstStyle/>
          <a:p>
            <a:pPr defTabSz="1219070"/>
            <a:r>
              <a:rPr lang="en-US" spc="-51" dirty="0">
                <a:cs typeface="Segoe UI Semilight" panose="020B0402040204020203" pitchFamily="34" charset="0"/>
              </a:rPr>
              <a:t>Which Nodes are available?</a:t>
            </a:r>
          </a:p>
        </p:txBody>
      </p:sp>
      <p:sp>
        <p:nvSpPr>
          <p:cNvPr id="15" name="Rectangle: Rounded Corners 14">
            <a:extLst>
              <a:ext uri="{FF2B5EF4-FFF2-40B4-BE49-F238E27FC236}">
                <a16:creationId xmlns:a16="http://schemas.microsoft.com/office/drawing/2014/main" id="{FE47D33C-4CFC-4928-A7BB-B5A158E239DC}"/>
              </a:ext>
              <a:ext uri="{C183D7F6-B498-43B3-948B-1728B52AA6E4}">
                <adec:decorative xmlns:adec="http://schemas.microsoft.com/office/drawing/2017/decorative" val="1"/>
              </a:ext>
            </a:extLst>
          </p:cNvPr>
          <p:cNvSpPr/>
          <p:nvPr/>
        </p:nvSpPr>
        <p:spPr bwMode="auto">
          <a:xfrm>
            <a:off x="8201391" y="1734365"/>
            <a:ext cx="3531885" cy="2093359"/>
          </a:xfrm>
          <a:prstGeom prst="roundRect">
            <a:avLst>
              <a:gd name="adj" fmla="val 5685"/>
            </a:avLst>
          </a:prstGeom>
          <a:solidFill>
            <a:schemeClr val="tx1"/>
          </a:soli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defTabSz="1268006" fontAlgn="base">
              <a:spcBef>
                <a:spcPct val="0"/>
              </a:spcBef>
              <a:spcAft>
                <a:spcPct val="0"/>
              </a:spcAft>
            </a:pPr>
            <a:endParaRPr lang="en-IN" sz="2400">
              <a:solidFill>
                <a:srgbClr val="FFFFFF"/>
              </a:soli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553D9B12-6721-4495-80DD-954F3A09DAD1}"/>
              </a:ext>
              <a:ext uri="{C183D7F6-B498-43B3-948B-1728B52AA6E4}">
                <adec:decorative xmlns:adec="http://schemas.microsoft.com/office/drawing/2017/decorative" val="1"/>
              </a:ext>
            </a:extLst>
          </p:cNvPr>
          <p:cNvSpPr/>
          <p:nvPr/>
        </p:nvSpPr>
        <p:spPr bwMode="auto">
          <a:xfrm>
            <a:off x="4261565" y="1743064"/>
            <a:ext cx="3531885" cy="2093359"/>
          </a:xfrm>
          <a:prstGeom prst="roundRect">
            <a:avLst>
              <a:gd name="adj" fmla="val 5685"/>
            </a:avLst>
          </a:prstGeom>
          <a:solidFill>
            <a:schemeClr val="tx1"/>
          </a:soli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defTabSz="1268006" fontAlgn="base">
              <a:spcBef>
                <a:spcPct val="0"/>
              </a:spcBef>
              <a:spcAft>
                <a:spcPct val="0"/>
              </a:spcAft>
            </a:pPr>
            <a:endParaRPr lang="en-IN" sz="2400">
              <a:solidFill>
                <a:srgbClr val="FFFFFF"/>
              </a:soli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0FCDDF88-39D0-4F75-B867-E454D783EA20}"/>
              </a:ext>
              <a:ext uri="{C183D7F6-B498-43B3-948B-1728B52AA6E4}">
                <adec:decorative xmlns:adec="http://schemas.microsoft.com/office/drawing/2017/decorative" val="1"/>
              </a:ext>
            </a:extLst>
          </p:cNvPr>
          <p:cNvSpPr/>
          <p:nvPr/>
        </p:nvSpPr>
        <p:spPr bwMode="auto">
          <a:xfrm>
            <a:off x="313039" y="1743064"/>
            <a:ext cx="3531885" cy="2093359"/>
          </a:xfrm>
          <a:prstGeom prst="roundRect">
            <a:avLst>
              <a:gd name="adj" fmla="val 5685"/>
            </a:avLst>
          </a:prstGeom>
          <a:solidFill>
            <a:schemeClr val="tx1"/>
          </a:soli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defTabSz="1268006" fontAlgn="base">
              <a:spcBef>
                <a:spcPct val="0"/>
              </a:spcBef>
              <a:spcAft>
                <a:spcPct val="0"/>
              </a:spcAft>
            </a:pPr>
            <a:endParaRPr lang="en-IN" sz="240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99C02A5B-703B-4CD9-ACDF-E23D0B885235}"/>
              </a:ext>
            </a:extLst>
          </p:cNvPr>
          <p:cNvSpPr txBox="1"/>
          <p:nvPr/>
        </p:nvSpPr>
        <p:spPr>
          <a:xfrm>
            <a:off x="443098" y="4033984"/>
            <a:ext cx="3142857" cy="744819"/>
          </a:xfrm>
          <a:prstGeom prst="rect">
            <a:avLst/>
          </a:prstGeom>
          <a:noFill/>
        </p:spPr>
        <p:txBody>
          <a:bodyPr wrap="square" lIns="0" tIns="121920" rIns="0" bIns="121920" rtlCol="0">
            <a:spAutoFit/>
          </a:bodyPr>
          <a:lstStyle/>
          <a:p>
            <a:pPr defTabSz="932719">
              <a:lnSpc>
                <a:spcPct val="90000"/>
              </a:lnSpc>
              <a:spcAft>
                <a:spcPts val="600"/>
              </a:spcAft>
            </a:pPr>
            <a:r>
              <a:rPr lang="en-US" sz="1800" dirty="0"/>
              <a:t>Available nodes when added at the end.</a:t>
            </a:r>
          </a:p>
        </p:txBody>
      </p:sp>
      <p:pic>
        <p:nvPicPr>
          <p:cNvPr id="3" name="Picture 2" descr="Graphical user interface, text, application, email&#10;&#10;">
            <a:extLst>
              <a:ext uri="{FF2B5EF4-FFF2-40B4-BE49-F238E27FC236}">
                <a16:creationId xmlns:a16="http://schemas.microsoft.com/office/drawing/2014/main" id="{55FC88CC-2158-4399-9EBF-325F776752EB}"/>
              </a:ext>
            </a:extLst>
          </p:cNvPr>
          <p:cNvPicPr>
            <a:picLocks noChangeAspect="1"/>
          </p:cNvPicPr>
          <p:nvPr/>
        </p:nvPicPr>
        <p:blipFill>
          <a:blip r:embed="rId3"/>
          <a:stretch>
            <a:fillRect/>
          </a:stretch>
        </p:blipFill>
        <p:spPr>
          <a:xfrm>
            <a:off x="507554" y="1884981"/>
            <a:ext cx="3142857" cy="1809524"/>
          </a:xfrm>
          <a:prstGeom prst="rect">
            <a:avLst/>
          </a:prstGeom>
          <a:effectLst/>
        </p:spPr>
      </p:pic>
      <p:sp>
        <p:nvSpPr>
          <p:cNvPr id="9" name="TextBox 8">
            <a:extLst>
              <a:ext uri="{FF2B5EF4-FFF2-40B4-BE49-F238E27FC236}">
                <a16:creationId xmlns:a16="http://schemas.microsoft.com/office/drawing/2014/main" id="{05AB4DB9-A64B-4450-8224-C407276C323E}"/>
              </a:ext>
            </a:extLst>
          </p:cNvPr>
          <p:cNvSpPr txBox="1"/>
          <p:nvPr/>
        </p:nvSpPr>
        <p:spPr>
          <a:xfrm>
            <a:off x="4417220" y="4024838"/>
            <a:ext cx="3142857" cy="744819"/>
          </a:xfrm>
          <a:prstGeom prst="rect">
            <a:avLst/>
          </a:prstGeom>
          <a:noFill/>
        </p:spPr>
        <p:txBody>
          <a:bodyPr wrap="square" lIns="0" tIns="121920" rIns="0" bIns="121920" rtlCol="0">
            <a:spAutoFit/>
          </a:bodyPr>
          <a:lstStyle/>
          <a:p>
            <a:pPr defTabSz="932719">
              <a:lnSpc>
                <a:spcPct val="90000"/>
              </a:lnSpc>
              <a:spcAft>
                <a:spcPts val="600"/>
              </a:spcAft>
            </a:pPr>
            <a:r>
              <a:rPr lang="en-US" sz="1800" dirty="0"/>
              <a:t>Available when added after a question node.</a:t>
            </a:r>
          </a:p>
        </p:txBody>
      </p:sp>
      <p:pic>
        <p:nvPicPr>
          <p:cNvPr id="6" name="Picture 5" descr="Graphical user interface, text, application">
            <a:extLst>
              <a:ext uri="{FF2B5EF4-FFF2-40B4-BE49-F238E27FC236}">
                <a16:creationId xmlns:a16="http://schemas.microsoft.com/office/drawing/2014/main" id="{85D7B13F-29A2-4FBB-AD69-3627051949CB}"/>
              </a:ext>
            </a:extLst>
          </p:cNvPr>
          <p:cNvPicPr>
            <a:picLocks noChangeAspect="1"/>
          </p:cNvPicPr>
          <p:nvPr/>
        </p:nvPicPr>
        <p:blipFill>
          <a:blip r:embed="rId4"/>
          <a:stretch>
            <a:fillRect/>
          </a:stretch>
        </p:blipFill>
        <p:spPr>
          <a:xfrm>
            <a:off x="4489414" y="1862088"/>
            <a:ext cx="3076191" cy="1855309"/>
          </a:xfrm>
          <a:prstGeom prst="rect">
            <a:avLst/>
          </a:prstGeom>
          <a:effectLst/>
        </p:spPr>
      </p:pic>
      <p:sp>
        <p:nvSpPr>
          <p:cNvPr id="8" name="TextBox 7">
            <a:extLst>
              <a:ext uri="{FF2B5EF4-FFF2-40B4-BE49-F238E27FC236}">
                <a16:creationId xmlns:a16="http://schemas.microsoft.com/office/drawing/2014/main" id="{8C80C5FC-E591-4350-8591-705DC9BC0EAF}"/>
              </a:ext>
            </a:extLst>
          </p:cNvPr>
          <p:cNvSpPr txBox="1"/>
          <p:nvPr/>
        </p:nvSpPr>
        <p:spPr>
          <a:xfrm>
            <a:off x="8299652" y="3978339"/>
            <a:ext cx="3142857" cy="744819"/>
          </a:xfrm>
          <a:prstGeom prst="rect">
            <a:avLst/>
          </a:prstGeom>
          <a:noFill/>
        </p:spPr>
        <p:txBody>
          <a:bodyPr wrap="square" lIns="0" tIns="121920" rIns="0" bIns="121920" rtlCol="0">
            <a:spAutoFit/>
          </a:bodyPr>
          <a:lstStyle/>
          <a:p>
            <a:pPr defTabSz="932719">
              <a:lnSpc>
                <a:spcPct val="90000"/>
              </a:lnSpc>
              <a:spcAft>
                <a:spcPts val="600"/>
              </a:spcAft>
            </a:pPr>
            <a:r>
              <a:rPr lang="en-US" sz="1800" dirty="0"/>
              <a:t>Available nodes when added between existing nodes.</a:t>
            </a:r>
          </a:p>
        </p:txBody>
      </p:sp>
      <p:sp>
        <p:nvSpPr>
          <p:cNvPr id="16" name="Rectangle 15">
            <a:extLst>
              <a:ext uri="{FF2B5EF4-FFF2-40B4-BE49-F238E27FC236}">
                <a16:creationId xmlns:a16="http://schemas.microsoft.com/office/drawing/2014/main" id="{E33962ED-42D7-4C2B-8262-291E1A65A5C3}"/>
              </a:ext>
              <a:ext uri="{C183D7F6-B498-43B3-948B-1728B52AA6E4}">
                <adec:decorative xmlns:adec="http://schemas.microsoft.com/office/drawing/2017/decorative" val="1"/>
              </a:ext>
            </a:extLst>
          </p:cNvPr>
          <p:cNvSpPr/>
          <p:nvPr/>
        </p:nvSpPr>
        <p:spPr bwMode="auto">
          <a:xfrm>
            <a:off x="8407938" y="1862088"/>
            <a:ext cx="3142857" cy="183241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dirty="0">
              <a:solidFill>
                <a:srgbClr val="FFFFFF"/>
              </a:solidFill>
              <a:ea typeface="Segoe UI" pitchFamily="34" charset="0"/>
              <a:cs typeface="Segoe UI" pitchFamily="34" charset="0"/>
            </a:endParaRPr>
          </a:p>
        </p:txBody>
      </p:sp>
      <p:pic>
        <p:nvPicPr>
          <p:cNvPr id="5" name="Picture 4" descr="Graphical user interface, application, Word&#10;&#10;Description automatically generated">
            <a:extLst>
              <a:ext uri="{FF2B5EF4-FFF2-40B4-BE49-F238E27FC236}">
                <a16:creationId xmlns:a16="http://schemas.microsoft.com/office/drawing/2014/main" id="{ECECFD80-8648-47D1-95A8-95B3E969DC5C}"/>
              </a:ext>
              <a:ext uri="{C183D7F6-B498-43B3-948B-1728B52AA6E4}">
                <adec:decorative xmlns:adec="http://schemas.microsoft.com/office/drawing/2017/decorative" val="0"/>
              </a:ext>
            </a:extLst>
          </p:cNvPr>
          <p:cNvPicPr>
            <a:picLocks noChangeAspect="1"/>
          </p:cNvPicPr>
          <p:nvPr/>
        </p:nvPicPr>
        <p:blipFill rotWithShape="1">
          <a:blip r:embed="rId5"/>
          <a:srcRect b="11715"/>
          <a:stretch/>
        </p:blipFill>
        <p:spPr>
          <a:xfrm>
            <a:off x="8407941" y="1839196"/>
            <a:ext cx="3142857" cy="933297"/>
          </a:xfrm>
          <a:prstGeom prst="rect">
            <a:avLst/>
          </a:prstGeom>
          <a:ln>
            <a:noFill/>
          </a:ln>
          <a:effectLst/>
        </p:spPr>
      </p:pic>
    </p:spTree>
    <p:extLst>
      <p:ext uri="{BB962C8B-B14F-4D97-AF65-F5344CB8AC3E}">
        <p14:creationId xmlns:p14="http://schemas.microsoft.com/office/powerpoint/2010/main" val="3584546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B91E0A-9693-430A-9DFD-907D0E71BD03}"/>
              </a:ext>
              <a:ext uri="{C183D7F6-B498-43B3-948B-1728B52AA6E4}">
                <adec:decorative xmlns:adec="http://schemas.microsoft.com/office/drawing/2017/decorative" val="1"/>
              </a:ext>
            </a:extLst>
          </p:cNvPr>
          <p:cNvSpPr/>
          <p:nvPr/>
        </p:nvSpPr>
        <p:spPr bwMode="auto">
          <a:xfrm>
            <a:off x="6072488" y="911385"/>
            <a:ext cx="5570870" cy="4551929"/>
          </a:xfrm>
          <a:prstGeom prst="rect">
            <a:avLst/>
          </a:prstGeom>
          <a:ln w="19050">
            <a:solidFill>
              <a:srgbClr val="F2C81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29D0FCA3-99FE-485F-BF18-2B13CA333A20}"/>
              </a:ext>
              <a:ext uri="{C183D7F6-B498-43B3-948B-1728B52AA6E4}">
                <adec:decorative xmlns:adec="http://schemas.microsoft.com/office/drawing/2017/decorative" val="1"/>
              </a:ext>
            </a:extLst>
          </p:cNvPr>
          <p:cNvSpPr/>
          <p:nvPr/>
        </p:nvSpPr>
        <p:spPr bwMode="auto">
          <a:xfrm>
            <a:off x="548640" y="911385"/>
            <a:ext cx="4937760" cy="4551929"/>
          </a:xfrm>
          <a:prstGeom prst="rect">
            <a:avLst/>
          </a:prstGeom>
          <a:ln w="19050">
            <a:solidFill>
              <a:srgbClr val="F2C81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7">
            <a:extLst>
              <a:ext uri="{FF2B5EF4-FFF2-40B4-BE49-F238E27FC236}">
                <a16:creationId xmlns:a16="http://schemas.microsoft.com/office/drawing/2014/main" id="{F1B8912C-AA3F-4D41-95D2-D82A9DE47135}"/>
              </a:ext>
            </a:extLst>
          </p:cNvPr>
          <p:cNvSpPr txBox="1">
            <a:spLocks noGrp="1"/>
          </p:cNvSpPr>
          <p:nvPr>
            <p:ph type="title" idx="4294967295"/>
          </p:nvPr>
        </p:nvSpPr>
        <p:spPr>
          <a:xfrm>
            <a:off x="780724" y="345076"/>
            <a:ext cx="3736624" cy="566309"/>
          </a:xfrm>
          <a:prstGeom prst="rect">
            <a:avLst/>
          </a:prstGeom>
          <a:noFill/>
          <a:ln>
            <a:noFill/>
            <a:prstDash/>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defTabSz="1219170">
              <a:defRPr/>
            </a:pPr>
            <a:r>
              <a:rPr lang="en-US" spc="-103" dirty="0">
                <a:solidFill>
                  <a:schemeClr val="tx1"/>
                </a:solidFill>
              </a:rPr>
              <a:t>Message nodes </a:t>
            </a:r>
          </a:p>
        </p:txBody>
      </p:sp>
      <p:pic>
        <p:nvPicPr>
          <p:cNvPr id="3" name="Picture 2">
            <a:extLst>
              <a:ext uri="{FF2B5EF4-FFF2-40B4-BE49-F238E27FC236}">
                <a16:creationId xmlns:a16="http://schemas.microsoft.com/office/drawing/2014/main" id="{7F5D06DE-BDA4-46B5-8BD9-A3486FA67745}"/>
              </a:ext>
              <a:ext uri="{C183D7F6-B498-43B3-948B-1728B52AA6E4}">
                <adec:decorative xmlns:adec="http://schemas.microsoft.com/office/drawing/2017/decorative" val="1"/>
              </a:ext>
            </a:extLst>
          </p:cNvPr>
          <p:cNvPicPr>
            <a:picLocks noChangeAspect="1"/>
          </p:cNvPicPr>
          <p:nvPr/>
        </p:nvPicPr>
        <p:blipFill rotWithShape="1">
          <a:blip r:embed="rId3"/>
          <a:srcRect l="2097" t="2086" r="3379" b="5745"/>
          <a:stretch/>
        </p:blipFill>
        <p:spPr>
          <a:xfrm>
            <a:off x="780724" y="1069073"/>
            <a:ext cx="4376737" cy="1954974"/>
          </a:xfrm>
          <a:prstGeom prst="rect">
            <a:avLst/>
          </a:prstGeom>
          <a:effectLst>
            <a:outerShdw blurRad="63500" sx="102000" sy="102000" algn="ctr" rotWithShape="0">
              <a:prstClr val="black">
                <a:alpha val="40000"/>
              </a:prstClr>
            </a:outerShdw>
          </a:effectLst>
        </p:spPr>
      </p:pic>
      <p:sp>
        <p:nvSpPr>
          <p:cNvPr id="4" name="Text Placeholder 4"/>
          <p:cNvSpPr>
            <a:spLocks noGrp="1"/>
          </p:cNvSpPr>
          <p:nvPr>
            <p:ph type="body" sz="quarter" idx="16"/>
          </p:nvPr>
        </p:nvSpPr>
        <p:spPr>
          <a:xfrm>
            <a:off x="780725" y="3124632"/>
            <a:ext cx="4376738" cy="3052054"/>
          </a:xfrm>
        </p:spPr>
        <p:txBody>
          <a:bodyPr/>
          <a:lstStyle/>
          <a:p>
            <a:pPr>
              <a:spcBef>
                <a:spcPts val="1800"/>
              </a:spcBef>
            </a:pPr>
            <a:r>
              <a:rPr lang="en-US" dirty="0">
                <a:solidFill>
                  <a:schemeClr val="tx1"/>
                </a:solidFill>
              </a:rPr>
              <a:t>Define a message the bot will display to a user.</a:t>
            </a:r>
          </a:p>
          <a:p>
            <a:pPr marL="446606" lvl="1" indent="-446606">
              <a:spcBef>
                <a:spcPts val="600"/>
              </a:spcBef>
              <a:buFont typeface="Arial" panose="020B0604020202020204" pitchFamily="34" charset="0"/>
              <a:buChar char="•"/>
            </a:pPr>
            <a:r>
              <a:rPr lang="en-US" sz="1400" dirty="0"/>
              <a:t>Each message will be represented as a different message in the conversation.    </a:t>
            </a:r>
          </a:p>
          <a:p>
            <a:pPr marL="446606" lvl="1" indent="-446606">
              <a:spcBef>
                <a:spcPts val="600"/>
              </a:spcBef>
              <a:buFont typeface="Arial" panose="020B0604020202020204" pitchFamily="34" charset="0"/>
              <a:buChar char="•"/>
            </a:pPr>
            <a:r>
              <a:rPr lang="en-US" sz="1400" dirty="0"/>
              <a:t>No data is captured from a message in the conversation.  </a:t>
            </a:r>
          </a:p>
          <a:p>
            <a:pPr marL="446606" lvl="1" indent="-446606">
              <a:spcBef>
                <a:spcPts val="600"/>
              </a:spcBef>
              <a:buFont typeface="Arial" panose="020B0604020202020204" pitchFamily="34" charset="0"/>
              <a:buChar char="•"/>
            </a:pPr>
            <a:r>
              <a:rPr lang="en-US" sz="1400" dirty="0"/>
              <a:t>Variables captured in other steps can be included in the message.</a:t>
            </a:r>
          </a:p>
          <a:p>
            <a:pPr marL="448182" indent="-448182">
              <a:spcBef>
                <a:spcPts val="1800"/>
              </a:spcBef>
              <a:buFont typeface="Arial" panose="020B0604020202020204" pitchFamily="34" charset="0"/>
              <a:buChar char="•"/>
            </a:pPr>
            <a:endParaRPr lang="en-US" sz="2133" dirty="0"/>
          </a:p>
        </p:txBody>
      </p:sp>
      <p:sp>
        <p:nvSpPr>
          <p:cNvPr id="9" name="TextBox 8">
            <a:extLst>
              <a:ext uri="{FF2B5EF4-FFF2-40B4-BE49-F238E27FC236}">
                <a16:creationId xmlns:a16="http://schemas.microsoft.com/office/drawing/2014/main" id="{897B90FE-A243-44B3-9D12-9A89223F1532}"/>
              </a:ext>
            </a:extLst>
          </p:cNvPr>
          <p:cNvSpPr txBox="1"/>
          <p:nvPr/>
        </p:nvSpPr>
        <p:spPr>
          <a:xfrm>
            <a:off x="6511629" y="326610"/>
            <a:ext cx="5825065" cy="584775"/>
          </a:xfrm>
          <a:prstGeom prst="rect">
            <a:avLst/>
          </a:prstGeom>
          <a:noFill/>
        </p:spPr>
        <p:txBody>
          <a:bodyPr wrap="square">
            <a:spAutoFit/>
          </a:bodyPr>
          <a:lstStyle>
            <a:defPPr>
              <a:defRPr lang="en-US"/>
            </a:defPPr>
            <a:lvl1pPr indent="0">
              <a:spcBef>
                <a:spcPct val="0"/>
              </a:spcBef>
              <a:buNone/>
              <a:defRPr sz="2800" spc="-77">
                <a:ln w="3175">
                  <a:noFill/>
                </a:ln>
                <a:solidFill>
                  <a:schemeClr val="tx2"/>
                </a:solidFill>
                <a:latin typeface="+mj-lt"/>
                <a:cs typeface="Segoe UI" pitchFamily="34" charset="0"/>
              </a:defRPr>
            </a:lvl1pPr>
          </a:lstStyle>
          <a:p>
            <a:r>
              <a:rPr lang="en-US" sz="3200" dirty="0">
                <a:solidFill>
                  <a:schemeClr val="tx1"/>
                </a:solidFill>
              </a:rPr>
              <a:t>Go to another topic nodes</a:t>
            </a:r>
          </a:p>
        </p:txBody>
      </p:sp>
      <p:pic>
        <p:nvPicPr>
          <p:cNvPr id="6" name="Picture 5">
            <a:extLst>
              <a:ext uri="{FF2B5EF4-FFF2-40B4-BE49-F238E27FC236}">
                <a16:creationId xmlns:a16="http://schemas.microsoft.com/office/drawing/2014/main" id="{2CF7CE31-6406-4C72-BA24-13322561AF36}"/>
              </a:ext>
              <a:ext uri="{C183D7F6-B498-43B3-948B-1728B52AA6E4}">
                <adec:decorative xmlns:adec="http://schemas.microsoft.com/office/drawing/2017/decorative" val="1"/>
              </a:ext>
            </a:extLst>
          </p:cNvPr>
          <p:cNvPicPr>
            <a:picLocks noChangeAspect="1"/>
          </p:cNvPicPr>
          <p:nvPr/>
        </p:nvPicPr>
        <p:blipFill rotWithShape="1">
          <a:blip r:embed="rId4"/>
          <a:srcRect l="4409" t="13816" r="8069" b="17707"/>
          <a:stretch/>
        </p:blipFill>
        <p:spPr>
          <a:xfrm>
            <a:off x="6511629" y="1474027"/>
            <a:ext cx="4721999" cy="1129712"/>
          </a:xfrm>
          <a:prstGeom prst="rect">
            <a:avLst/>
          </a:prstGeom>
          <a:effectLst>
            <a:outerShdw blurRad="63500" sx="102000" sy="102000" algn="ctr" rotWithShape="0">
              <a:prstClr val="black">
                <a:alpha val="40000"/>
              </a:prstClr>
            </a:outerShdw>
          </a:effectLst>
        </p:spPr>
      </p:pic>
      <p:sp>
        <p:nvSpPr>
          <p:cNvPr id="13" name="Text Placeholder 12">
            <a:extLst>
              <a:ext uri="{FF2B5EF4-FFF2-40B4-BE49-F238E27FC236}">
                <a16:creationId xmlns:a16="http://schemas.microsoft.com/office/drawing/2014/main" id="{0D894A6B-5F07-4560-AAC6-060D6FFDF863}"/>
              </a:ext>
            </a:extLst>
          </p:cNvPr>
          <p:cNvSpPr>
            <a:spLocks noGrp="1"/>
          </p:cNvSpPr>
          <p:nvPr>
            <p:ph type="body" sz="quarter" idx="18"/>
          </p:nvPr>
        </p:nvSpPr>
        <p:spPr>
          <a:xfrm>
            <a:off x="6511629" y="3234355"/>
            <a:ext cx="5367528" cy="1323439"/>
          </a:xfrm>
        </p:spPr>
        <p:txBody>
          <a:bodyPr/>
          <a:lstStyle/>
          <a:p>
            <a:pPr>
              <a:spcBef>
                <a:spcPts val="1800"/>
              </a:spcBef>
            </a:pPr>
            <a:r>
              <a:rPr lang="en-US" dirty="0">
                <a:solidFill>
                  <a:schemeClr val="tx1"/>
                </a:solidFill>
              </a:rPr>
              <a:t>Directs the conversation to a different topic. </a:t>
            </a:r>
          </a:p>
          <a:p>
            <a:pPr marL="12700" lvl="1" indent="0">
              <a:spcBef>
                <a:spcPts val="600"/>
              </a:spcBef>
              <a:buNone/>
            </a:pPr>
            <a:r>
              <a:rPr lang="en-US" sz="1400" dirty="0"/>
              <a:t>Used when another topic should be automatically leveraged rather than relying on a trigger </a:t>
            </a:r>
          </a:p>
          <a:p>
            <a:endParaRPr lang="en-US" dirty="0"/>
          </a:p>
        </p:txBody>
      </p:sp>
      <p:cxnSp>
        <p:nvCxnSpPr>
          <p:cNvPr id="10" name="Straight Connector 9">
            <a:extLst>
              <a:ext uri="{FF2B5EF4-FFF2-40B4-BE49-F238E27FC236}">
                <a16:creationId xmlns:a16="http://schemas.microsoft.com/office/drawing/2014/main" id="{61F48CC3-6D54-40BE-89B7-0AADACE87AE4}"/>
              </a:ext>
              <a:ext uri="{C183D7F6-B498-43B3-948B-1728B52AA6E4}">
                <adec:decorative xmlns:adec="http://schemas.microsoft.com/office/drawing/2017/decorative" val="1"/>
              </a:ext>
            </a:extLst>
          </p:cNvPr>
          <p:cNvCxnSpPr>
            <a:cxnSpLocks/>
          </p:cNvCxnSpPr>
          <p:nvPr/>
        </p:nvCxnSpPr>
        <p:spPr>
          <a:xfrm>
            <a:off x="5781842" y="1410153"/>
            <a:ext cx="0" cy="3648405"/>
          </a:xfrm>
          <a:prstGeom prst="line">
            <a:avLst/>
          </a:prstGeom>
          <a:ln w="63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6251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526" y="261333"/>
            <a:ext cx="11589612" cy="533049"/>
          </a:xfrm>
          <a:solidFill>
            <a:schemeClr val="bg1"/>
          </a:solidFill>
        </p:spPr>
        <p:txBody>
          <a:bodyPr/>
          <a:lstStyle/>
          <a:p>
            <a:pPr defTabSz="1219070"/>
            <a:r>
              <a:rPr lang="en-US" spc="-51" dirty="0">
                <a:cs typeface="Segoe UI Semilight" panose="020B0402040204020203" pitchFamily="34" charset="0"/>
              </a:rPr>
              <a:t>Question Nodes</a:t>
            </a:r>
          </a:p>
        </p:txBody>
      </p:sp>
      <p:sp>
        <p:nvSpPr>
          <p:cNvPr id="7" name="TextBox 6">
            <a:extLst>
              <a:ext uri="{FF2B5EF4-FFF2-40B4-BE49-F238E27FC236}">
                <a16:creationId xmlns:a16="http://schemas.microsoft.com/office/drawing/2014/main" id="{AB2079FF-6CC5-4B72-A856-E913D126954A}"/>
              </a:ext>
            </a:extLst>
          </p:cNvPr>
          <p:cNvSpPr txBox="1"/>
          <p:nvPr/>
        </p:nvSpPr>
        <p:spPr>
          <a:xfrm>
            <a:off x="213366" y="887858"/>
            <a:ext cx="11392052" cy="461665"/>
          </a:xfrm>
          <a:prstGeom prst="rect">
            <a:avLst/>
          </a:prstGeom>
          <a:noFill/>
        </p:spPr>
        <p:txBody>
          <a:bodyPr wrap="square">
            <a:spAutoFit/>
          </a:bodyPr>
          <a:lstStyle/>
          <a:p>
            <a:pPr>
              <a:spcBef>
                <a:spcPts val="1800"/>
              </a:spcBef>
            </a:pPr>
            <a:r>
              <a:rPr lang="en-US" sz="2400" dirty="0"/>
              <a:t>Used to capture variables that can be used throughout the conversation.  </a:t>
            </a:r>
          </a:p>
        </p:txBody>
      </p:sp>
      <p:sp>
        <p:nvSpPr>
          <p:cNvPr id="10" name="Freeform: Shape 9">
            <a:extLst>
              <a:ext uri="{FF2B5EF4-FFF2-40B4-BE49-F238E27FC236}">
                <a16:creationId xmlns:a16="http://schemas.microsoft.com/office/drawing/2014/main" id="{1F35AECC-09BB-4901-8277-67F0D832B95E}"/>
              </a:ext>
            </a:extLst>
          </p:cNvPr>
          <p:cNvSpPr/>
          <p:nvPr/>
        </p:nvSpPr>
        <p:spPr>
          <a:xfrm>
            <a:off x="622883" y="1377684"/>
            <a:ext cx="11013192" cy="461666"/>
          </a:xfrm>
          <a:custGeom>
            <a:avLst/>
            <a:gdLst>
              <a:gd name="connsiteX0" fmla="*/ 0 w 8259894"/>
              <a:gd name="connsiteY0" fmla="*/ 65062 h 650623"/>
              <a:gd name="connsiteX1" fmla="*/ 65062 w 8259894"/>
              <a:gd name="connsiteY1" fmla="*/ 0 h 650623"/>
              <a:gd name="connsiteX2" fmla="*/ 8194832 w 8259894"/>
              <a:gd name="connsiteY2" fmla="*/ 0 h 650623"/>
              <a:gd name="connsiteX3" fmla="*/ 8259894 w 8259894"/>
              <a:gd name="connsiteY3" fmla="*/ 65062 h 650623"/>
              <a:gd name="connsiteX4" fmla="*/ 8259894 w 8259894"/>
              <a:gd name="connsiteY4" fmla="*/ 585561 h 650623"/>
              <a:gd name="connsiteX5" fmla="*/ 8194832 w 8259894"/>
              <a:gd name="connsiteY5" fmla="*/ 650623 h 650623"/>
              <a:gd name="connsiteX6" fmla="*/ 65062 w 8259894"/>
              <a:gd name="connsiteY6" fmla="*/ 650623 h 650623"/>
              <a:gd name="connsiteX7" fmla="*/ 0 w 8259894"/>
              <a:gd name="connsiteY7" fmla="*/ 585561 h 650623"/>
              <a:gd name="connsiteX8" fmla="*/ 0 w 8259894"/>
              <a:gd name="connsiteY8" fmla="*/ 65062 h 65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59894" h="650623">
                <a:moveTo>
                  <a:pt x="0" y="65062"/>
                </a:moveTo>
                <a:cubicBezTo>
                  <a:pt x="0" y="29129"/>
                  <a:pt x="29129" y="0"/>
                  <a:pt x="65062" y="0"/>
                </a:cubicBezTo>
                <a:lnTo>
                  <a:pt x="8194832" y="0"/>
                </a:lnTo>
                <a:cubicBezTo>
                  <a:pt x="8230765" y="0"/>
                  <a:pt x="8259894" y="29129"/>
                  <a:pt x="8259894" y="65062"/>
                </a:cubicBezTo>
                <a:lnTo>
                  <a:pt x="8259894" y="585561"/>
                </a:lnTo>
                <a:cubicBezTo>
                  <a:pt x="8259894" y="621494"/>
                  <a:pt x="8230765" y="650623"/>
                  <a:pt x="8194832" y="650623"/>
                </a:cubicBezTo>
                <a:lnTo>
                  <a:pt x="65062" y="650623"/>
                </a:lnTo>
                <a:cubicBezTo>
                  <a:pt x="29129" y="650623"/>
                  <a:pt x="0" y="621494"/>
                  <a:pt x="0" y="585561"/>
                </a:cubicBezTo>
                <a:lnTo>
                  <a:pt x="0" y="65062"/>
                </a:lnTo>
                <a:close/>
              </a:path>
            </a:pathLst>
          </a:custGeom>
          <a:no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488" tIns="157488" rIns="157488" bIns="157488" numCol="1" spcCol="1270" anchor="ctr" anchorCtr="0">
            <a:noAutofit/>
          </a:bodyPr>
          <a:lstStyle/>
          <a:p>
            <a:pPr algn="ctr" defTabSz="1540895">
              <a:lnSpc>
                <a:spcPct val="90000"/>
              </a:lnSpc>
              <a:spcBef>
                <a:spcPct val="0"/>
              </a:spcBef>
              <a:spcAft>
                <a:spcPct val="35000"/>
              </a:spcAft>
            </a:pPr>
            <a:r>
              <a:rPr lang="en-US" sz="2400" dirty="0">
                <a:solidFill>
                  <a:schemeClr val="tx1"/>
                </a:solidFill>
                <a:latin typeface="+mj-lt"/>
              </a:rPr>
              <a:t>A question node includes the following</a:t>
            </a:r>
          </a:p>
        </p:txBody>
      </p:sp>
      <p:sp>
        <p:nvSpPr>
          <p:cNvPr id="11" name="Rectangle 10">
            <a:extLst>
              <a:ext uri="{FF2B5EF4-FFF2-40B4-BE49-F238E27FC236}">
                <a16:creationId xmlns:a16="http://schemas.microsoft.com/office/drawing/2014/main" id="{2D648A1C-C46A-4110-A868-D1B790A0A074}"/>
              </a:ext>
            </a:extLst>
          </p:cNvPr>
          <p:cNvSpPr/>
          <p:nvPr/>
        </p:nvSpPr>
        <p:spPr>
          <a:xfrm>
            <a:off x="617237" y="1982207"/>
            <a:ext cx="4046203" cy="987069"/>
          </a:xfrm>
          <a:prstGeom prst="rect">
            <a:avLst/>
          </a:prstGeom>
          <a:solidFill>
            <a:srgbClr val="0B556A"/>
          </a:solidFill>
          <a:ln>
            <a:solidFill>
              <a:srgbClr val="F2C81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6048" tIns="66048" rIns="66048" bIns="66048" numCol="1" spcCol="1270" anchor="ctr" anchorCtr="0">
            <a:noAutofit/>
          </a:bodyPr>
          <a:lstStyle/>
          <a:p>
            <a:pPr algn="ctr" defTabSz="474121">
              <a:lnSpc>
                <a:spcPct val="90000"/>
              </a:lnSpc>
              <a:spcBef>
                <a:spcPct val="0"/>
              </a:spcBef>
              <a:spcAft>
                <a:spcPct val="35000"/>
              </a:spcAft>
            </a:pPr>
            <a:r>
              <a:rPr lang="en-US" sz="2133" b="1" dirty="0">
                <a:solidFill>
                  <a:schemeClr val="bg1"/>
                </a:solidFill>
              </a:rPr>
              <a:t>Question</a:t>
            </a:r>
            <a:r>
              <a:rPr lang="en-US" sz="2133" dirty="0">
                <a:solidFill>
                  <a:schemeClr val="bg1"/>
                </a:solidFill>
              </a:rPr>
              <a:t>: Defines the question text that should be communicated to the user.  </a:t>
            </a:r>
          </a:p>
        </p:txBody>
      </p:sp>
      <p:sp>
        <p:nvSpPr>
          <p:cNvPr id="12" name="Rectangle 11">
            <a:extLst>
              <a:ext uri="{FF2B5EF4-FFF2-40B4-BE49-F238E27FC236}">
                <a16:creationId xmlns:a16="http://schemas.microsoft.com/office/drawing/2014/main" id="{04799DE5-A575-4D52-86DD-8B55276D9DEE}"/>
              </a:ext>
            </a:extLst>
          </p:cNvPr>
          <p:cNvSpPr/>
          <p:nvPr/>
        </p:nvSpPr>
        <p:spPr>
          <a:xfrm>
            <a:off x="6373287" y="2009614"/>
            <a:ext cx="4858600" cy="987069"/>
          </a:xfrm>
          <a:prstGeom prst="rect">
            <a:avLst/>
          </a:prstGeom>
          <a:solidFill>
            <a:srgbClr val="0B556A"/>
          </a:solidFill>
          <a:ln>
            <a:solidFill>
              <a:schemeClr val="accent1">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6048" tIns="66048" rIns="66048" bIns="66048" numCol="1" spcCol="1270" anchor="ctr" anchorCtr="0">
            <a:noAutofit/>
          </a:bodyPr>
          <a:lstStyle/>
          <a:p>
            <a:pPr algn="ctr" defTabSz="474121">
              <a:lnSpc>
                <a:spcPct val="90000"/>
              </a:lnSpc>
              <a:spcBef>
                <a:spcPct val="0"/>
              </a:spcBef>
              <a:spcAft>
                <a:spcPct val="35000"/>
              </a:spcAft>
              <a:defRPr/>
            </a:pPr>
            <a:r>
              <a:rPr lang="en-US" sz="2000" b="1" dirty="0">
                <a:solidFill>
                  <a:schemeClr val="bg1"/>
                </a:solidFill>
              </a:rPr>
              <a:t>Identify</a:t>
            </a:r>
            <a:r>
              <a:rPr lang="en-US" sz="2000" dirty="0">
                <a:solidFill>
                  <a:schemeClr val="bg1"/>
                </a:solidFill>
              </a:rPr>
              <a:t>: Define the type on information that you want to capture from the user.  </a:t>
            </a:r>
          </a:p>
          <a:p>
            <a:pPr algn="ctr" defTabSz="474121">
              <a:lnSpc>
                <a:spcPct val="90000"/>
              </a:lnSpc>
              <a:spcBef>
                <a:spcPct val="0"/>
              </a:spcBef>
              <a:spcAft>
                <a:spcPct val="35000"/>
              </a:spcAft>
              <a:defRPr/>
            </a:pPr>
            <a:r>
              <a:rPr lang="en-US" sz="2000" dirty="0">
                <a:solidFill>
                  <a:schemeClr val="bg1"/>
                </a:solidFill>
              </a:rPr>
              <a:t>(Ex. URL, City, weight, pick list, etc.)</a:t>
            </a:r>
          </a:p>
        </p:txBody>
      </p:sp>
      <p:sp>
        <p:nvSpPr>
          <p:cNvPr id="13" name="Freeform: Shape 12">
            <a:extLst>
              <a:ext uri="{FF2B5EF4-FFF2-40B4-BE49-F238E27FC236}">
                <a16:creationId xmlns:a16="http://schemas.microsoft.com/office/drawing/2014/main" id="{F6216128-58BF-48A0-B7EE-5F3ADD76A194}"/>
              </a:ext>
            </a:extLst>
          </p:cNvPr>
          <p:cNvSpPr/>
          <p:nvPr/>
        </p:nvSpPr>
        <p:spPr>
          <a:xfrm>
            <a:off x="6193176" y="3108574"/>
            <a:ext cx="2545253" cy="1278920"/>
          </a:xfrm>
          <a:custGeom>
            <a:avLst/>
            <a:gdLst>
              <a:gd name="connsiteX0" fmla="*/ 0 w 1820480"/>
              <a:gd name="connsiteY0" fmla="*/ 65062 h 650623"/>
              <a:gd name="connsiteX1" fmla="*/ 65062 w 1820480"/>
              <a:gd name="connsiteY1" fmla="*/ 0 h 650623"/>
              <a:gd name="connsiteX2" fmla="*/ 1755418 w 1820480"/>
              <a:gd name="connsiteY2" fmla="*/ 0 h 650623"/>
              <a:gd name="connsiteX3" fmla="*/ 1820480 w 1820480"/>
              <a:gd name="connsiteY3" fmla="*/ 65062 h 650623"/>
              <a:gd name="connsiteX4" fmla="*/ 1820480 w 1820480"/>
              <a:gd name="connsiteY4" fmla="*/ 585561 h 650623"/>
              <a:gd name="connsiteX5" fmla="*/ 1755418 w 1820480"/>
              <a:gd name="connsiteY5" fmla="*/ 650623 h 650623"/>
              <a:gd name="connsiteX6" fmla="*/ 65062 w 1820480"/>
              <a:gd name="connsiteY6" fmla="*/ 650623 h 650623"/>
              <a:gd name="connsiteX7" fmla="*/ 0 w 1820480"/>
              <a:gd name="connsiteY7" fmla="*/ 585561 h 650623"/>
              <a:gd name="connsiteX8" fmla="*/ 0 w 1820480"/>
              <a:gd name="connsiteY8" fmla="*/ 65062 h 65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0480" h="650623">
                <a:moveTo>
                  <a:pt x="0" y="65062"/>
                </a:moveTo>
                <a:cubicBezTo>
                  <a:pt x="0" y="29129"/>
                  <a:pt x="29129" y="0"/>
                  <a:pt x="65062" y="0"/>
                </a:cubicBezTo>
                <a:lnTo>
                  <a:pt x="1755418" y="0"/>
                </a:lnTo>
                <a:cubicBezTo>
                  <a:pt x="1791351" y="0"/>
                  <a:pt x="1820480" y="29129"/>
                  <a:pt x="1820480" y="65062"/>
                </a:cubicBezTo>
                <a:lnTo>
                  <a:pt x="1820480" y="585561"/>
                </a:lnTo>
                <a:cubicBezTo>
                  <a:pt x="1820480" y="621494"/>
                  <a:pt x="1791351" y="650623"/>
                  <a:pt x="1755418" y="650623"/>
                </a:cubicBezTo>
                <a:lnTo>
                  <a:pt x="65062" y="650623"/>
                </a:lnTo>
                <a:cubicBezTo>
                  <a:pt x="29129" y="650623"/>
                  <a:pt x="0" y="621494"/>
                  <a:pt x="0" y="585561"/>
                </a:cubicBezTo>
                <a:lnTo>
                  <a:pt x="0" y="65062"/>
                </a:lnTo>
                <a:close/>
              </a:path>
            </a:pathLst>
          </a:custGeom>
          <a:no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6048" tIns="66048" rIns="66048" bIns="66048" numCol="1" spcCol="1270" anchor="ctr" anchorCtr="0">
            <a:noAutofit/>
          </a:bodyPr>
          <a:lstStyle/>
          <a:p>
            <a:pPr algn="ctr" defTabSz="474121">
              <a:lnSpc>
                <a:spcPct val="90000"/>
              </a:lnSpc>
              <a:spcBef>
                <a:spcPct val="0"/>
              </a:spcBef>
              <a:spcAft>
                <a:spcPct val="35000"/>
              </a:spcAft>
            </a:pPr>
            <a:r>
              <a:rPr lang="en-US" sz="1800" dirty="0">
                <a:solidFill>
                  <a:schemeClr val="tx1"/>
                </a:solidFill>
              </a:rPr>
              <a:t>Can leverage existing pre-defined entities in the bot for the information.</a:t>
            </a:r>
          </a:p>
        </p:txBody>
      </p:sp>
      <p:sp>
        <p:nvSpPr>
          <p:cNvPr id="14" name="Freeform: Shape 13">
            <a:extLst>
              <a:ext uri="{FF2B5EF4-FFF2-40B4-BE49-F238E27FC236}">
                <a16:creationId xmlns:a16="http://schemas.microsoft.com/office/drawing/2014/main" id="{D7E10693-3E1D-42CA-A4F4-6365BF6D273A}"/>
              </a:ext>
            </a:extLst>
          </p:cNvPr>
          <p:cNvSpPr/>
          <p:nvPr/>
        </p:nvSpPr>
        <p:spPr>
          <a:xfrm>
            <a:off x="8849397" y="3121640"/>
            <a:ext cx="2545253" cy="1278920"/>
          </a:xfrm>
          <a:custGeom>
            <a:avLst/>
            <a:gdLst>
              <a:gd name="connsiteX0" fmla="*/ 0 w 1820480"/>
              <a:gd name="connsiteY0" fmla="*/ 65062 h 650623"/>
              <a:gd name="connsiteX1" fmla="*/ 65062 w 1820480"/>
              <a:gd name="connsiteY1" fmla="*/ 0 h 650623"/>
              <a:gd name="connsiteX2" fmla="*/ 1755418 w 1820480"/>
              <a:gd name="connsiteY2" fmla="*/ 0 h 650623"/>
              <a:gd name="connsiteX3" fmla="*/ 1820480 w 1820480"/>
              <a:gd name="connsiteY3" fmla="*/ 65062 h 650623"/>
              <a:gd name="connsiteX4" fmla="*/ 1820480 w 1820480"/>
              <a:gd name="connsiteY4" fmla="*/ 585561 h 650623"/>
              <a:gd name="connsiteX5" fmla="*/ 1755418 w 1820480"/>
              <a:gd name="connsiteY5" fmla="*/ 650623 h 650623"/>
              <a:gd name="connsiteX6" fmla="*/ 65062 w 1820480"/>
              <a:gd name="connsiteY6" fmla="*/ 650623 h 650623"/>
              <a:gd name="connsiteX7" fmla="*/ 0 w 1820480"/>
              <a:gd name="connsiteY7" fmla="*/ 585561 h 650623"/>
              <a:gd name="connsiteX8" fmla="*/ 0 w 1820480"/>
              <a:gd name="connsiteY8" fmla="*/ 65062 h 65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0480" h="650623">
                <a:moveTo>
                  <a:pt x="0" y="65062"/>
                </a:moveTo>
                <a:cubicBezTo>
                  <a:pt x="0" y="29129"/>
                  <a:pt x="29129" y="0"/>
                  <a:pt x="65062" y="0"/>
                </a:cubicBezTo>
                <a:lnTo>
                  <a:pt x="1755418" y="0"/>
                </a:lnTo>
                <a:cubicBezTo>
                  <a:pt x="1791351" y="0"/>
                  <a:pt x="1820480" y="29129"/>
                  <a:pt x="1820480" y="65062"/>
                </a:cubicBezTo>
                <a:lnTo>
                  <a:pt x="1820480" y="585561"/>
                </a:lnTo>
                <a:cubicBezTo>
                  <a:pt x="1820480" y="621494"/>
                  <a:pt x="1791351" y="650623"/>
                  <a:pt x="1755418" y="650623"/>
                </a:cubicBezTo>
                <a:lnTo>
                  <a:pt x="65062" y="650623"/>
                </a:lnTo>
                <a:cubicBezTo>
                  <a:pt x="29129" y="650623"/>
                  <a:pt x="0" y="621494"/>
                  <a:pt x="0" y="585561"/>
                </a:cubicBezTo>
                <a:lnTo>
                  <a:pt x="0" y="65062"/>
                </a:lnTo>
                <a:close/>
              </a:path>
            </a:pathLst>
          </a:custGeom>
          <a:no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6048" tIns="66048" rIns="66048" bIns="66048" numCol="1" spcCol="1270" anchor="ctr" anchorCtr="0">
            <a:noAutofit/>
          </a:bodyPr>
          <a:lstStyle/>
          <a:p>
            <a:pPr algn="ctr" defTabSz="474121">
              <a:lnSpc>
                <a:spcPct val="90000"/>
              </a:lnSpc>
              <a:spcBef>
                <a:spcPct val="0"/>
              </a:spcBef>
              <a:spcAft>
                <a:spcPct val="35000"/>
              </a:spcAft>
            </a:pPr>
            <a:r>
              <a:rPr lang="en-US" sz="1800" dirty="0">
                <a:solidFill>
                  <a:schemeClr val="tx1"/>
                </a:solidFill>
              </a:rPr>
              <a:t>Each bot includes several pre-built entities available.</a:t>
            </a:r>
          </a:p>
        </p:txBody>
      </p:sp>
      <p:sp>
        <p:nvSpPr>
          <p:cNvPr id="5" name="TextBox 4">
            <a:extLst>
              <a:ext uri="{FF2B5EF4-FFF2-40B4-BE49-F238E27FC236}">
                <a16:creationId xmlns:a16="http://schemas.microsoft.com/office/drawing/2014/main" id="{99C0B204-C4B7-4C4F-B20E-A758C4C60FA2}"/>
              </a:ext>
            </a:extLst>
          </p:cNvPr>
          <p:cNvSpPr txBox="1"/>
          <p:nvPr/>
        </p:nvSpPr>
        <p:spPr>
          <a:xfrm>
            <a:off x="617238" y="4768357"/>
            <a:ext cx="10957524" cy="707886"/>
          </a:xfrm>
          <a:prstGeom prst="rect">
            <a:avLst/>
          </a:prstGeom>
          <a:solidFill>
            <a:schemeClr val="bg1">
              <a:lumMod val="95000"/>
            </a:schemeClr>
          </a:solidFill>
        </p:spPr>
        <p:txBody>
          <a:bodyPr wrap="square">
            <a:spAutoFit/>
          </a:bodyPr>
          <a:lstStyle/>
          <a:p>
            <a:pPr marL="0" lvl="1">
              <a:spcBef>
                <a:spcPts val="2400"/>
              </a:spcBef>
            </a:pPr>
            <a:r>
              <a:rPr lang="en-US" sz="2000" dirty="0"/>
              <a:t>Based on they type of information being collected, remaining question configuration options will be based on what you select for the Identify option.  </a:t>
            </a:r>
          </a:p>
        </p:txBody>
      </p:sp>
    </p:spTree>
    <p:extLst>
      <p:ext uri="{BB962C8B-B14F-4D97-AF65-F5344CB8AC3E}">
        <p14:creationId xmlns:p14="http://schemas.microsoft.com/office/powerpoint/2010/main" val="3152381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EB8516C-E3D6-4B00-95F5-6983DCB2C07D}"/>
              </a:ext>
              <a:ext uri="{C183D7F6-B498-43B3-948B-1728B52AA6E4}">
                <adec:decorative xmlns:adec="http://schemas.microsoft.com/office/drawing/2017/decorative" val="1"/>
              </a:ext>
            </a:extLst>
          </p:cNvPr>
          <p:cNvSpPr/>
          <p:nvPr/>
        </p:nvSpPr>
        <p:spPr bwMode="auto">
          <a:xfrm>
            <a:off x="8490857" y="1940795"/>
            <a:ext cx="3540034" cy="2878265"/>
          </a:xfrm>
          <a:prstGeom prst="rect">
            <a:avLst/>
          </a:prstGeom>
          <a:ln w="19050">
            <a:solidFill>
              <a:srgbClr val="F2C81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13367" y="261333"/>
            <a:ext cx="11018520" cy="677108"/>
          </a:xfrm>
          <a:solidFill>
            <a:schemeClr val="bg1"/>
          </a:solidFill>
        </p:spPr>
        <p:txBody>
          <a:bodyPr/>
          <a:lstStyle/>
          <a:p>
            <a:pPr defTabSz="1219070"/>
            <a:r>
              <a:rPr lang="en-US" spc="-51" dirty="0">
                <a:cs typeface="Segoe UI Semilight" panose="020B0402040204020203" pitchFamily="34" charset="0"/>
              </a:rPr>
              <a:t>Variables</a:t>
            </a:r>
          </a:p>
        </p:txBody>
      </p:sp>
      <p:sp>
        <p:nvSpPr>
          <p:cNvPr id="4" name="Text Placeholder 4"/>
          <p:cNvSpPr>
            <a:spLocks noGrp="1"/>
          </p:cNvSpPr>
          <p:nvPr>
            <p:ph sz="quarter" idx="10"/>
          </p:nvPr>
        </p:nvSpPr>
        <p:spPr>
          <a:xfrm>
            <a:off x="422375" y="853173"/>
            <a:ext cx="11177597" cy="923330"/>
          </a:xfrm>
        </p:spPr>
        <p:txBody>
          <a:bodyPr/>
          <a:lstStyle/>
          <a:p>
            <a:pPr marL="0" indent="0">
              <a:spcBef>
                <a:spcPts val="1800"/>
              </a:spcBef>
              <a:buNone/>
            </a:pPr>
            <a:r>
              <a:rPr lang="en-US" sz="2400" dirty="0">
                <a:latin typeface="+mn-lt"/>
              </a:rPr>
              <a:t>Save response as will store the information collected in the question as a variable that can be leveraged later in the bot.  </a:t>
            </a:r>
          </a:p>
        </p:txBody>
      </p:sp>
      <p:pic>
        <p:nvPicPr>
          <p:cNvPr id="3" name="Picture 2" descr="Graphical user interface, text, application&#10;">
            <a:extLst>
              <a:ext uri="{FF2B5EF4-FFF2-40B4-BE49-F238E27FC236}">
                <a16:creationId xmlns:a16="http://schemas.microsoft.com/office/drawing/2014/main" id="{3F57A23E-E707-4981-97BE-8E4120B1190F}"/>
              </a:ext>
            </a:extLst>
          </p:cNvPr>
          <p:cNvPicPr>
            <a:picLocks noChangeAspect="1"/>
          </p:cNvPicPr>
          <p:nvPr/>
        </p:nvPicPr>
        <p:blipFill>
          <a:blip r:embed="rId3"/>
          <a:stretch>
            <a:fillRect/>
          </a:stretch>
        </p:blipFill>
        <p:spPr>
          <a:xfrm>
            <a:off x="8827772" y="2169197"/>
            <a:ext cx="2891016" cy="2459814"/>
          </a:xfrm>
          <a:prstGeom prst="rect">
            <a:avLst/>
          </a:prstGeom>
          <a:effectLst>
            <a:outerShdw blurRad="63500" sx="102000" sy="102000" algn="ctr" rotWithShape="0">
              <a:prstClr val="black">
                <a:alpha val="40000"/>
              </a:prstClr>
            </a:outerShdw>
          </a:effectLst>
        </p:spPr>
      </p:pic>
      <p:sp>
        <p:nvSpPr>
          <p:cNvPr id="6" name="Text Placeholder 4">
            <a:extLst>
              <a:ext uri="{FF2B5EF4-FFF2-40B4-BE49-F238E27FC236}">
                <a16:creationId xmlns:a16="http://schemas.microsoft.com/office/drawing/2014/main" id="{036BFD68-2E71-4388-A9FA-35B06B92E823}"/>
              </a:ext>
            </a:extLst>
          </p:cNvPr>
          <p:cNvSpPr txBox="1">
            <a:spLocks/>
          </p:cNvSpPr>
          <p:nvPr/>
        </p:nvSpPr>
        <p:spPr>
          <a:xfrm>
            <a:off x="213367" y="4901088"/>
            <a:ext cx="11628676" cy="849463"/>
          </a:xfrm>
          <a:prstGeom prst="rect">
            <a:avLst/>
          </a:prstGeom>
          <a:solidFill>
            <a:schemeClr val="bg1">
              <a:lumMod val="95000"/>
            </a:schemeClr>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719">
              <a:spcBef>
                <a:spcPts val="1800"/>
              </a:spcBef>
            </a:pPr>
            <a:r>
              <a:rPr lang="en-US" sz="2400" dirty="0">
                <a:solidFill>
                  <a:schemeClr val="tx1"/>
                </a:solidFill>
                <a:latin typeface="+mn-lt"/>
              </a:rPr>
              <a:t>* The Variable name is extremely important in scenarios where the bot will be evoking Power Automate Flows.  </a:t>
            </a:r>
          </a:p>
        </p:txBody>
      </p:sp>
      <p:sp>
        <p:nvSpPr>
          <p:cNvPr id="10" name="Freeform: Shape 9">
            <a:extLst>
              <a:ext uri="{FF2B5EF4-FFF2-40B4-BE49-F238E27FC236}">
                <a16:creationId xmlns:a16="http://schemas.microsoft.com/office/drawing/2014/main" id="{3C78B90E-FB49-4D2F-ACCE-32F62B45B9C0}"/>
              </a:ext>
            </a:extLst>
          </p:cNvPr>
          <p:cNvSpPr/>
          <p:nvPr/>
        </p:nvSpPr>
        <p:spPr>
          <a:xfrm>
            <a:off x="422375" y="1940796"/>
            <a:ext cx="1723667" cy="2656456"/>
          </a:xfrm>
          <a:custGeom>
            <a:avLst/>
            <a:gdLst>
              <a:gd name="connsiteX0" fmla="*/ 0 w 1251279"/>
              <a:gd name="connsiteY0" fmla="*/ 0 h 2018694"/>
              <a:gd name="connsiteX1" fmla="*/ 1251279 w 1251279"/>
              <a:gd name="connsiteY1" fmla="*/ 0 h 2018694"/>
              <a:gd name="connsiteX2" fmla="*/ 1251279 w 1251279"/>
              <a:gd name="connsiteY2" fmla="*/ 2018694 h 2018694"/>
              <a:gd name="connsiteX3" fmla="*/ 0 w 1251279"/>
              <a:gd name="connsiteY3" fmla="*/ 2018694 h 2018694"/>
              <a:gd name="connsiteX4" fmla="*/ 0 w 1251279"/>
              <a:gd name="connsiteY4" fmla="*/ 0 h 2018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279" h="2018694">
                <a:moveTo>
                  <a:pt x="0" y="0"/>
                </a:moveTo>
                <a:lnTo>
                  <a:pt x="1251279" y="0"/>
                </a:lnTo>
                <a:lnTo>
                  <a:pt x="1251279" y="2018694"/>
                </a:lnTo>
                <a:lnTo>
                  <a:pt x="0" y="2018694"/>
                </a:lnTo>
                <a:lnTo>
                  <a:pt x="0" y="0"/>
                </a:lnTo>
                <a:close/>
              </a:path>
            </a:pathLst>
          </a:custGeom>
          <a:solidFill>
            <a:srgbClr val="0B556A"/>
          </a:solidFill>
          <a:ln>
            <a:solidFill>
              <a:schemeClr val="accent1">
                <a:lumMod val="75000"/>
              </a:schemeClr>
            </a:solidFill>
          </a:ln>
        </p:spPr>
        <p:style>
          <a:lnRef idx="0">
            <a:schemeClr val="dk2">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1600" tIns="101600" rIns="101600" bIns="101600" numCol="1" spcCol="1270" anchor="ctr" anchorCtr="0">
            <a:noAutofit/>
          </a:bodyPr>
          <a:lstStyle/>
          <a:p>
            <a:pPr defTabSz="1185304">
              <a:lnSpc>
                <a:spcPct val="90000"/>
              </a:lnSpc>
              <a:spcBef>
                <a:spcPct val="0"/>
              </a:spcBef>
              <a:spcAft>
                <a:spcPct val="35000"/>
              </a:spcAft>
            </a:pPr>
            <a:r>
              <a:rPr lang="en-US" sz="2400" dirty="0">
                <a:solidFill>
                  <a:schemeClr val="bg1"/>
                </a:solidFill>
              </a:rPr>
              <a:t>Variables are store in entities:</a:t>
            </a:r>
          </a:p>
        </p:txBody>
      </p:sp>
      <p:sp>
        <p:nvSpPr>
          <p:cNvPr id="11" name="Freeform: Shape 10">
            <a:extLst>
              <a:ext uri="{FF2B5EF4-FFF2-40B4-BE49-F238E27FC236}">
                <a16:creationId xmlns:a16="http://schemas.microsoft.com/office/drawing/2014/main" id="{D17F9658-0D9D-4970-9800-C58C0E3CD112}"/>
              </a:ext>
            </a:extLst>
          </p:cNvPr>
          <p:cNvSpPr/>
          <p:nvPr/>
        </p:nvSpPr>
        <p:spPr>
          <a:xfrm>
            <a:off x="2229942" y="1985583"/>
            <a:ext cx="5762665" cy="1215983"/>
          </a:xfrm>
          <a:custGeom>
            <a:avLst/>
            <a:gdLst>
              <a:gd name="connsiteX0" fmla="*/ 0 w 4447061"/>
              <a:gd name="connsiteY0" fmla="*/ 0 h 938377"/>
              <a:gd name="connsiteX1" fmla="*/ 4447061 w 4447061"/>
              <a:gd name="connsiteY1" fmla="*/ 0 h 938377"/>
              <a:gd name="connsiteX2" fmla="*/ 4447061 w 4447061"/>
              <a:gd name="connsiteY2" fmla="*/ 938377 h 938377"/>
              <a:gd name="connsiteX3" fmla="*/ 0 w 4447061"/>
              <a:gd name="connsiteY3" fmla="*/ 938377 h 938377"/>
              <a:gd name="connsiteX4" fmla="*/ 0 w 4447061"/>
              <a:gd name="connsiteY4" fmla="*/ 0 h 938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061" h="938377">
                <a:moveTo>
                  <a:pt x="0" y="0"/>
                </a:moveTo>
                <a:lnTo>
                  <a:pt x="4447061" y="0"/>
                </a:lnTo>
                <a:lnTo>
                  <a:pt x="4447061" y="938377"/>
                </a:lnTo>
                <a:lnTo>
                  <a:pt x="0" y="938377"/>
                </a:lnTo>
                <a:lnTo>
                  <a:pt x="0" y="0"/>
                </a:lnTo>
                <a:close/>
              </a:path>
            </a:pathLst>
          </a:custGeom>
        </p:spPr>
        <p:style>
          <a:lnRef idx="0">
            <a:schemeClr val="dk2">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ctr" anchorCtr="0">
            <a:noAutofit/>
          </a:bodyPr>
          <a:lstStyle/>
          <a:p>
            <a:pPr defTabSz="1066773">
              <a:lnSpc>
                <a:spcPct val="90000"/>
              </a:lnSpc>
              <a:spcBef>
                <a:spcPct val="0"/>
              </a:spcBef>
              <a:spcAft>
                <a:spcPct val="35000"/>
              </a:spcAft>
            </a:pPr>
            <a:r>
              <a:rPr lang="en-US" sz="2000" dirty="0"/>
              <a:t>The entity type will be based on what was selected in the Identify Field</a:t>
            </a:r>
          </a:p>
        </p:txBody>
      </p:sp>
      <p:sp>
        <p:nvSpPr>
          <p:cNvPr id="13" name="Freeform: Shape 12">
            <a:extLst>
              <a:ext uri="{FF2B5EF4-FFF2-40B4-BE49-F238E27FC236}">
                <a16:creationId xmlns:a16="http://schemas.microsoft.com/office/drawing/2014/main" id="{8AA2BC84-F582-4F43-A3FA-2DA2B7F80AE9}"/>
              </a:ext>
            </a:extLst>
          </p:cNvPr>
          <p:cNvSpPr/>
          <p:nvPr/>
        </p:nvSpPr>
        <p:spPr>
          <a:xfrm>
            <a:off x="2200370" y="3242128"/>
            <a:ext cx="2623447" cy="1215983"/>
          </a:xfrm>
          <a:custGeom>
            <a:avLst/>
            <a:gdLst>
              <a:gd name="connsiteX0" fmla="*/ 0 w 2024520"/>
              <a:gd name="connsiteY0" fmla="*/ 0 h 938377"/>
              <a:gd name="connsiteX1" fmla="*/ 2024520 w 2024520"/>
              <a:gd name="connsiteY1" fmla="*/ 0 h 938377"/>
              <a:gd name="connsiteX2" fmla="*/ 2024520 w 2024520"/>
              <a:gd name="connsiteY2" fmla="*/ 938377 h 938377"/>
              <a:gd name="connsiteX3" fmla="*/ 0 w 2024520"/>
              <a:gd name="connsiteY3" fmla="*/ 938377 h 938377"/>
              <a:gd name="connsiteX4" fmla="*/ 0 w 2024520"/>
              <a:gd name="connsiteY4" fmla="*/ 0 h 938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520" h="938377">
                <a:moveTo>
                  <a:pt x="0" y="0"/>
                </a:moveTo>
                <a:lnTo>
                  <a:pt x="2024520" y="0"/>
                </a:lnTo>
                <a:lnTo>
                  <a:pt x="2024520" y="938377"/>
                </a:lnTo>
                <a:lnTo>
                  <a:pt x="0" y="938377"/>
                </a:lnTo>
                <a:lnTo>
                  <a:pt x="0" y="0"/>
                </a:lnTo>
                <a:close/>
              </a:path>
            </a:pathLst>
          </a:custGeom>
        </p:spPr>
        <p:style>
          <a:lnRef idx="0">
            <a:schemeClr val="dk2">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ctr" anchorCtr="0">
            <a:noAutofit/>
          </a:bodyPr>
          <a:lstStyle/>
          <a:p>
            <a:pPr defTabSz="1066773">
              <a:lnSpc>
                <a:spcPct val="90000"/>
              </a:lnSpc>
              <a:spcBef>
                <a:spcPct val="0"/>
              </a:spcBef>
              <a:spcAft>
                <a:spcPct val="35000"/>
              </a:spcAft>
            </a:pPr>
            <a:r>
              <a:rPr lang="en-US" sz="2000" dirty="0"/>
              <a:t>The Variable will contain a default name</a:t>
            </a:r>
          </a:p>
        </p:txBody>
      </p:sp>
      <p:sp>
        <p:nvSpPr>
          <p:cNvPr id="14" name="Freeform: Shape 13">
            <a:extLst>
              <a:ext uri="{FF2B5EF4-FFF2-40B4-BE49-F238E27FC236}">
                <a16:creationId xmlns:a16="http://schemas.microsoft.com/office/drawing/2014/main" id="{A20FB811-DB4C-43E1-8368-18887EE0224F}"/>
              </a:ext>
            </a:extLst>
          </p:cNvPr>
          <p:cNvSpPr/>
          <p:nvPr/>
        </p:nvSpPr>
        <p:spPr>
          <a:xfrm>
            <a:off x="4906386" y="3242128"/>
            <a:ext cx="3135911" cy="1215983"/>
          </a:xfrm>
          <a:custGeom>
            <a:avLst/>
            <a:gdLst>
              <a:gd name="connsiteX0" fmla="*/ 0 w 2419990"/>
              <a:gd name="connsiteY0" fmla="*/ 0 h 938377"/>
              <a:gd name="connsiteX1" fmla="*/ 2419990 w 2419990"/>
              <a:gd name="connsiteY1" fmla="*/ 0 h 938377"/>
              <a:gd name="connsiteX2" fmla="*/ 2419990 w 2419990"/>
              <a:gd name="connsiteY2" fmla="*/ 938377 h 938377"/>
              <a:gd name="connsiteX3" fmla="*/ 0 w 2419990"/>
              <a:gd name="connsiteY3" fmla="*/ 938377 h 938377"/>
              <a:gd name="connsiteX4" fmla="*/ 0 w 2419990"/>
              <a:gd name="connsiteY4" fmla="*/ 0 h 938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9990" h="938377">
                <a:moveTo>
                  <a:pt x="0" y="0"/>
                </a:moveTo>
                <a:lnTo>
                  <a:pt x="2419990" y="0"/>
                </a:lnTo>
                <a:lnTo>
                  <a:pt x="2419990" y="938377"/>
                </a:lnTo>
                <a:lnTo>
                  <a:pt x="0" y="938377"/>
                </a:lnTo>
                <a:lnTo>
                  <a:pt x="0" y="0"/>
                </a:lnTo>
                <a:close/>
              </a:path>
            </a:pathLst>
          </a:custGeom>
        </p:spPr>
        <p:style>
          <a:lnRef idx="0">
            <a:schemeClr val="dk2">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1120" tIns="71120" rIns="71120" bIns="71120" numCol="1" spcCol="1270" anchor="ctr" anchorCtr="0">
            <a:noAutofit/>
          </a:bodyPr>
          <a:lstStyle/>
          <a:p>
            <a:pPr defTabSz="829713">
              <a:lnSpc>
                <a:spcPct val="90000"/>
              </a:lnSpc>
              <a:spcBef>
                <a:spcPct val="0"/>
              </a:spcBef>
              <a:spcAft>
                <a:spcPct val="35000"/>
              </a:spcAft>
            </a:pPr>
            <a:r>
              <a:rPr lang="en-US" sz="2000" dirty="0"/>
              <a:t>The Variable name should be changed to something more easily identifiable for the question.   </a:t>
            </a:r>
          </a:p>
        </p:txBody>
      </p:sp>
      <p:grpSp>
        <p:nvGrpSpPr>
          <p:cNvPr id="16" name="Group 15">
            <a:extLst>
              <a:ext uri="{FF2B5EF4-FFF2-40B4-BE49-F238E27FC236}">
                <a16:creationId xmlns:a16="http://schemas.microsoft.com/office/drawing/2014/main" id="{C4983340-BE03-4DCA-B319-8F0558945366}"/>
              </a:ext>
              <a:ext uri="{C183D7F6-B498-43B3-948B-1728B52AA6E4}">
                <adec:decorative xmlns:adec="http://schemas.microsoft.com/office/drawing/2017/decorative" val="1"/>
              </a:ext>
            </a:extLst>
          </p:cNvPr>
          <p:cNvGrpSpPr/>
          <p:nvPr/>
        </p:nvGrpSpPr>
        <p:grpSpPr>
          <a:xfrm>
            <a:off x="506275" y="1924783"/>
            <a:ext cx="7592699" cy="2672470"/>
            <a:chOff x="224771" y="1992228"/>
            <a:chExt cx="5859302" cy="2062351"/>
          </a:xfrm>
        </p:grpSpPr>
        <p:sp>
          <p:nvSpPr>
            <p:cNvPr id="9" name="Straight Connector 8">
              <a:extLst>
                <a:ext uri="{FF2B5EF4-FFF2-40B4-BE49-F238E27FC236}">
                  <a16:creationId xmlns:a16="http://schemas.microsoft.com/office/drawing/2014/main" id="{EE67F2A3-DAA6-42CE-9702-1BA865CC93BA}"/>
                </a:ext>
              </a:extLst>
            </p:cNvPr>
            <p:cNvSpPr/>
            <p:nvPr/>
          </p:nvSpPr>
          <p:spPr>
            <a:xfrm>
              <a:off x="224771" y="1992228"/>
              <a:ext cx="5859302" cy="0"/>
            </a:xfrm>
            <a:prstGeom prst="line">
              <a:avLst/>
            </a:prstGeom>
            <a:ln>
              <a:solidFill>
                <a:schemeClr val="bg1">
                  <a:lumMod val="75000"/>
                </a:schemeClr>
              </a:solidFill>
            </a:ln>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sp>
        <p:sp>
          <p:nvSpPr>
            <p:cNvPr id="12" name="Straight Connector 11">
              <a:extLst>
                <a:ext uri="{FF2B5EF4-FFF2-40B4-BE49-F238E27FC236}">
                  <a16:creationId xmlns:a16="http://schemas.microsoft.com/office/drawing/2014/main" id="{550B8C33-A46C-4DE9-91AC-5BE9B187D2D7}"/>
                </a:ext>
              </a:extLst>
            </p:cNvPr>
            <p:cNvSpPr/>
            <p:nvPr/>
          </p:nvSpPr>
          <p:spPr>
            <a:xfrm>
              <a:off x="1476050" y="2977525"/>
              <a:ext cx="4608023" cy="0"/>
            </a:xfrm>
            <a:prstGeom prst="line">
              <a:avLst/>
            </a:prstGeom>
            <a:ln>
              <a:solidFill>
                <a:schemeClr val="bg1">
                  <a:lumMod val="75000"/>
                </a:schemeClr>
              </a:solidFill>
            </a:ln>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sp>
        <p:sp>
          <p:nvSpPr>
            <p:cNvPr id="15" name="Straight Connector 14">
              <a:extLst>
                <a:ext uri="{FF2B5EF4-FFF2-40B4-BE49-F238E27FC236}">
                  <a16:creationId xmlns:a16="http://schemas.microsoft.com/office/drawing/2014/main" id="{082AF801-1DE4-450E-B5FD-BC0D57397DD4}"/>
                </a:ext>
              </a:extLst>
            </p:cNvPr>
            <p:cNvSpPr/>
            <p:nvPr/>
          </p:nvSpPr>
          <p:spPr>
            <a:xfrm flipV="1">
              <a:off x="1490182" y="4010921"/>
              <a:ext cx="4565702" cy="43658"/>
            </a:xfrm>
            <a:prstGeom prst="line">
              <a:avLst/>
            </a:prstGeom>
            <a:ln>
              <a:solidFill>
                <a:schemeClr val="bg1">
                  <a:lumMod val="75000"/>
                </a:schemeClr>
              </a:solidFill>
            </a:ln>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sp>
      </p:grpSp>
    </p:spTree>
    <p:extLst>
      <p:ext uri="{BB962C8B-B14F-4D97-AF65-F5344CB8AC3E}">
        <p14:creationId xmlns:p14="http://schemas.microsoft.com/office/powerpoint/2010/main" val="2661494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588263" y="457200"/>
            <a:ext cx="11018520" cy="492443"/>
          </a:xfrm>
        </p:spPr>
        <p:txBody>
          <a:bodyPr/>
          <a:lstStyle/>
          <a:p>
            <a:r>
              <a:rPr lang="en-US" sz="3200" dirty="0"/>
              <a:t>Power Virtual Agents</a:t>
            </a:r>
          </a:p>
        </p:txBody>
      </p:sp>
      <p:sp>
        <p:nvSpPr>
          <p:cNvPr id="2" name="Text Placeholder 1">
            <a:extLst>
              <a:ext uri="{FF2B5EF4-FFF2-40B4-BE49-F238E27FC236}">
                <a16:creationId xmlns:a16="http://schemas.microsoft.com/office/drawing/2014/main" id="{B6B6B67B-5758-4C39-8DC7-3B780C245984}"/>
              </a:ext>
            </a:extLst>
          </p:cNvPr>
          <p:cNvSpPr>
            <a:spLocks noGrp="1"/>
          </p:cNvSpPr>
          <p:nvPr>
            <p:ph type="body" sz="quarter" idx="10"/>
          </p:nvPr>
        </p:nvSpPr>
        <p:spPr>
          <a:xfrm>
            <a:off x="457831" y="1457325"/>
            <a:ext cx="3388996" cy="3388996"/>
          </a:xfrm>
          <a:solidFill>
            <a:schemeClr val="bg1">
              <a:lumMod val="95000"/>
            </a:schemeClr>
          </a:solidFill>
        </p:spPr>
        <p:txBody>
          <a:bodyPr/>
          <a:lstStyle/>
          <a:p>
            <a:pPr marL="228600" lvl="1" indent="0" algn="ctr">
              <a:buNone/>
            </a:pPr>
            <a:r>
              <a:rPr lang="en-US" sz="2800" dirty="0">
                <a:latin typeface="+mj-lt"/>
              </a:rPr>
              <a:t>Create chatbots and topics</a:t>
            </a:r>
          </a:p>
        </p:txBody>
      </p:sp>
      <p:sp>
        <p:nvSpPr>
          <p:cNvPr id="3" name="Text Placeholder 2">
            <a:extLst>
              <a:ext uri="{FF2B5EF4-FFF2-40B4-BE49-F238E27FC236}">
                <a16:creationId xmlns:a16="http://schemas.microsoft.com/office/drawing/2014/main" id="{F6F0B6C6-8460-4789-9377-A451F0E35CA9}"/>
              </a:ext>
            </a:extLst>
          </p:cNvPr>
          <p:cNvSpPr>
            <a:spLocks noGrp="1"/>
          </p:cNvSpPr>
          <p:nvPr>
            <p:ph type="body" sz="quarter" idx="11"/>
          </p:nvPr>
        </p:nvSpPr>
        <p:spPr>
          <a:xfrm>
            <a:off x="4408863" y="1457325"/>
            <a:ext cx="3388996" cy="3388996"/>
          </a:xfrm>
          <a:solidFill>
            <a:schemeClr val="bg1">
              <a:lumMod val="95000"/>
            </a:schemeClr>
          </a:solidFill>
        </p:spPr>
        <p:txBody>
          <a:bodyPr/>
          <a:lstStyle/>
          <a:p>
            <a:pPr marL="228600" lvl="1" indent="0" algn="ctr">
              <a:buNone/>
            </a:pPr>
            <a:r>
              <a:rPr lang="en-US" sz="2800" dirty="0">
                <a:latin typeface="+mj-lt"/>
              </a:rPr>
              <a:t>Automate and integrate</a:t>
            </a:r>
          </a:p>
        </p:txBody>
      </p:sp>
      <p:sp>
        <p:nvSpPr>
          <p:cNvPr id="4" name="Text Placeholder 3">
            <a:extLst>
              <a:ext uri="{FF2B5EF4-FFF2-40B4-BE49-F238E27FC236}">
                <a16:creationId xmlns:a16="http://schemas.microsoft.com/office/drawing/2014/main" id="{F6E4A67B-6A13-40CE-A448-C134FE307E1B}"/>
              </a:ext>
            </a:extLst>
          </p:cNvPr>
          <p:cNvSpPr>
            <a:spLocks noGrp="1"/>
          </p:cNvSpPr>
          <p:nvPr>
            <p:ph type="body" sz="quarter" idx="12"/>
          </p:nvPr>
        </p:nvSpPr>
        <p:spPr>
          <a:xfrm>
            <a:off x="8359894" y="1457325"/>
            <a:ext cx="3388996" cy="3388996"/>
          </a:xfrm>
          <a:solidFill>
            <a:schemeClr val="bg1">
              <a:lumMod val="95000"/>
            </a:schemeClr>
          </a:solidFill>
        </p:spPr>
        <p:txBody>
          <a:bodyPr/>
          <a:lstStyle/>
          <a:p>
            <a:pPr marL="228600" lvl="1" indent="0" algn="ctr">
              <a:buNone/>
            </a:pPr>
            <a:r>
              <a:rPr lang="en-US" sz="2800" dirty="0">
                <a:latin typeface="+mj-lt"/>
              </a:rPr>
              <a:t>Test, publish, share</a:t>
            </a:r>
          </a:p>
        </p:txBody>
      </p:sp>
    </p:spTree>
    <p:extLst>
      <p:ext uri="{BB962C8B-B14F-4D97-AF65-F5344CB8AC3E}">
        <p14:creationId xmlns:p14="http://schemas.microsoft.com/office/powerpoint/2010/main" val="153399156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ADC994-462C-40D3-89A1-3F112AC02360}"/>
              </a:ext>
              <a:ext uri="{C183D7F6-B498-43B3-948B-1728B52AA6E4}">
                <adec:decorative xmlns:adec="http://schemas.microsoft.com/office/drawing/2017/decorative" val="1"/>
              </a:ext>
            </a:extLst>
          </p:cNvPr>
          <p:cNvSpPr/>
          <p:nvPr/>
        </p:nvSpPr>
        <p:spPr bwMode="auto">
          <a:xfrm>
            <a:off x="6096000" y="3428999"/>
            <a:ext cx="4876795" cy="2209801"/>
          </a:xfrm>
          <a:prstGeom prst="rect">
            <a:avLst/>
          </a:prstGeom>
          <a:ln w="19050">
            <a:solidFill>
              <a:srgbClr val="F2C81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B9587B0E-F51F-4836-B2A3-293FE163DCFA}"/>
              </a:ext>
              <a:ext uri="{C183D7F6-B498-43B3-948B-1728B52AA6E4}">
                <adec:decorative xmlns:adec="http://schemas.microsoft.com/office/drawing/2017/decorative" val="1"/>
              </a:ext>
            </a:extLst>
          </p:cNvPr>
          <p:cNvSpPr/>
          <p:nvPr/>
        </p:nvSpPr>
        <p:spPr bwMode="auto">
          <a:xfrm>
            <a:off x="731955" y="3493635"/>
            <a:ext cx="4099867" cy="2145166"/>
          </a:xfrm>
          <a:prstGeom prst="rect">
            <a:avLst/>
          </a:prstGeom>
          <a:ln w="19050">
            <a:solidFill>
              <a:srgbClr val="F2C81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13367" y="178203"/>
            <a:ext cx="11018520" cy="677108"/>
          </a:xfrm>
          <a:solidFill>
            <a:schemeClr val="bg1"/>
          </a:solidFill>
        </p:spPr>
        <p:txBody>
          <a:bodyPr/>
          <a:lstStyle/>
          <a:p>
            <a:pPr defTabSz="1219070"/>
            <a:r>
              <a:rPr lang="en-US" spc="-51" dirty="0">
                <a:cs typeface="Segoe UI Semilight" panose="020B0402040204020203" pitchFamily="34" charset="0"/>
              </a:rPr>
              <a:t>Multiple Choice Questions</a:t>
            </a:r>
          </a:p>
        </p:txBody>
      </p:sp>
      <p:sp>
        <p:nvSpPr>
          <p:cNvPr id="4" name="Text Placeholder 4"/>
          <p:cNvSpPr>
            <a:spLocks noGrp="1"/>
          </p:cNvSpPr>
          <p:nvPr>
            <p:ph sz="quarter" idx="10"/>
          </p:nvPr>
        </p:nvSpPr>
        <p:spPr>
          <a:xfrm>
            <a:off x="731955" y="853775"/>
            <a:ext cx="4099870" cy="2455382"/>
          </a:xfrm>
          <a:solidFill>
            <a:schemeClr val="bg1">
              <a:lumMod val="95000"/>
            </a:schemeClr>
          </a:solidFill>
        </p:spPr>
        <p:txBody>
          <a:bodyPr>
            <a:noAutofit/>
          </a:bodyPr>
          <a:lstStyle/>
          <a:p>
            <a:pPr marL="0" indent="0">
              <a:spcBef>
                <a:spcPts val="1800"/>
              </a:spcBef>
              <a:buNone/>
            </a:pPr>
            <a:r>
              <a:rPr lang="en-US" sz="2000" dirty="0">
                <a:latin typeface="+mn-lt"/>
              </a:rPr>
              <a:t>Allows users to select a response from a predefined list  </a:t>
            </a:r>
          </a:p>
          <a:p>
            <a:pPr marL="459306" lvl="1" indent="-446606">
              <a:spcBef>
                <a:spcPts val="600"/>
              </a:spcBef>
              <a:buFont typeface="Arial" panose="020B0604020202020204" pitchFamily="34" charset="0"/>
              <a:buChar char="•"/>
            </a:pPr>
            <a:r>
              <a:rPr lang="en-US" sz="1800" dirty="0"/>
              <a:t>Users can also type there answer into the bot. </a:t>
            </a:r>
          </a:p>
          <a:p>
            <a:pPr marL="459306" lvl="1" indent="-446606">
              <a:spcBef>
                <a:spcPts val="600"/>
              </a:spcBef>
              <a:buFont typeface="Arial" panose="020B0604020202020204" pitchFamily="34" charset="0"/>
              <a:buChar char="•"/>
            </a:pPr>
            <a:r>
              <a:rPr lang="en-US" sz="1800" dirty="0"/>
              <a:t>Users are directed down different paths based on their answer.</a:t>
            </a:r>
          </a:p>
          <a:p>
            <a:pPr marL="791074" lvl="1" indent="-448182">
              <a:spcBef>
                <a:spcPts val="1800"/>
              </a:spcBef>
              <a:buFont typeface="Arial" panose="020B0604020202020204" pitchFamily="34" charset="0"/>
              <a:buChar char="•"/>
            </a:pPr>
            <a:endParaRPr lang="en-US" sz="1800" dirty="0"/>
          </a:p>
          <a:p>
            <a:pPr marL="448182" indent="-448182">
              <a:spcBef>
                <a:spcPts val="1800"/>
              </a:spcBef>
              <a:buFont typeface="Arial" panose="020B0604020202020204" pitchFamily="34" charset="0"/>
              <a:buChar char="•"/>
            </a:pPr>
            <a:endParaRPr lang="en-US" dirty="0"/>
          </a:p>
        </p:txBody>
      </p:sp>
      <p:pic>
        <p:nvPicPr>
          <p:cNvPr id="3" name="Picture 2" descr="Graphical user interface, application&#10;">
            <a:extLst>
              <a:ext uri="{FF2B5EF4-FFF2-40B4-BE49-F238E27FC236}">
                <a16:creationId xmlns:a16="http://schemas.microsoft.com/office/drawing/2014/main" id="{944F11A0-5FC4-4A8A-920A-60F1F50B1DCE}"/>
              </a:ext>
            </a:extLst>
          </p:cNvPr>
          <p:cNvPicPr>
            <a:picLocks noChangeAspect="1"/>
          </p:cNvPicPr>
          <p:nvPr/>
        </p:nvPicPr>
        <p:blipFill>
          <a:blip r:embed="rId3"/>
          <a:stretch>
            <a:fillRect/>
          </a:stretch>
        </p:blipFill>
        <p:spPr>
          <a:xfrm>
            <a:off x="1216784" y="3581399"/>
            <a:ext cx="2337034" cy="1974271"/>
          </a:xfrm>
          <a:prstGeom prst="rect">
            <a:avLst/>
          </a:prstGeom>
          <a:effectLst>
            <a:outerShdw blurRad="63500" sx="102000" sy="102000" algn="ctr" rotWithShape="0">
              <a:prstClr val="black">
                <a:alpha val="40000"/>
              </a:prstClr>
            </a:outerShdw>
          </a:effectLst>
        </p:spPr>
      </p:pic>
      <p:sp>
        <p:nvSpPr>
          <p:cNvPr id="12" name="Text Placeholder 4">
            <a:extLst>
              <a:ext uri="{FF2B5EF4-FFF2-40B4-BE49-F238E27FC236}">
                <a16:creationId xmlns:a16="http://schemas.microsoft.com/office/drawing/2014/main" id="{0B16FBC2-24A6-404F-871D-E85E34EEE2AE}"/>
              </a:ext>
            </a:extLst>
          </p:cNvPr>
          <p:cNvSpPr txBox="1">
            <a:spLocks/>
          </p:cNvSpPr>
          <p:nvPr/>
        </p:nvSpPr>
        <p:spPr>
          <a:xfrm>
            <a:off x="6096000" y="918374"/>
            <a:ext cx="5097931" cy="2390783"/>
          </a:xfrm>
          <a:prstGeom prst="rect">
            <a:avLst/>
          </a:prstGeom>
          <a:solidFill>
            <a:schemeClr val="bg1">
              <a:lumMod val="95000"/>
            </a:schemeClr>
          </a:solidFill>
        </p:spPr>
        <p:txBody>
          <a:bodyPr vert="horz" wrap="square" lIns="0" tIns="0" rIns="0" bIns="0" rtlCol="0">
            <a:spAutoFit/>
          </a:bodyPr>
          <a:lstStyle>
            <a:lvl1pPr marR="0" indent="0" defTabSz="699557" fontAlgn="auto">
              <a:lnSpc>
                <a:spcPct val="100000"/>
              </a:lnSpc>
              <a:spcBef>
                <a:spcPts val="1350"/>
              </a:spcBef>
              <a:spcAft>
                <a:spcPts val="0"/>
              </a:spcAft>
              <a:buClrTx/>
              <a:buSzPct val="90000"/>
              <a:buFont typeface="Wingdings" panose="05000000000000000000" pitchFamily="2" charset="2"/>
              <a:buNone/>
              <a:tabLst/>
              <a:defRPr sz="2100" spc="0" baseline="0">
                <a:cs typeface="Segoe UI" panose="020B0502040204020203" pitchFamily="34" charset="0"/>
              </a:defRPr>
            </a:lvl1pPr>
            <a:lvl2pPr marL="593320" marR="0" lvl="1" indent="-336145" defTabSz="699557" fontAlgn="auto">
              <a:lnSpc>
                <a:spcPct val="100000"/>
              </a:lnSpc>
              <a:spcBef>
                <a:spcPts val="450"/>
              </a:spcBef>
              <a:spcAft>
                <a:spcPts val="0"/>
              </a:spcAft>
              <a:buClrTx/>
              <a:buSzPct val="90000"/>
              <a:buFont typeface="Arial" panose="020B0604020202020204" pitchFamily="34" charset="0"/>
              <a:buChar char="•"/>
              <a:tabLst/>
              <a:defRPr sz="1400" spc="0" baseline="0"/>
            </a:lvl2pPr>
            <a:lvl3pPr marL="492919" marR="0" indent="-150019" defTabSz="699557" fontAlgn="auto">
              <a:lnSpc>
                <a:spcPct val="100000"/>
              </a:lnSpc>
              <a:spcBef>
                <a:spcPct val="20000"/>
              </a:spcBef>
              <a:spcAft>
                <a:spcPts val="0"/>
              </a:spcAft>
              <a:buClrTx/>
              <a:buSzPct val="90000"/>
              <a:buFont typeface="Wingdings" panose="05000000000000000000" pitchFamily="2" charset="2"/>
              <a:buChar char=""/>
              <a:tabLst/>
              <a:defRPr sz="1200" spc="0" baseline="0"/>
            </a:lvl3pPr>
            <a:lvl4pPr marL="632222" marR="0" indent="-135731" defTabSz="699557" fontAlgn="auto">
              <a:lnSpc>
                <a:spcPct val="100000"/>
              </a:lnSpc>
              <a:spcBef>
                <a:spcPct val="20000"/>
              </a:spcBef>
              <a:spcAft>
                <a:spcPts val="0"/>
              </a:spcAft>
              <a:buClrTx/>
              <a:buSzPct val="90000"/>
              <a:buFont typeface="Wingdings" panose="05000000000000000000" pitchFamily="2" charset="2"/>
              <a:buChar char=""/>
              <a:tabLst/>
              <a:defRPr sz="1050" spc="0" baseline="0"/>
            </a:lvl4pPr>
            <a:lvl5pPr marL="767954" marR="0" indent="-126206" defTabSz="699557" fontAlgn="auto">
              <a:lnSpc>
                <a:spcPct val="100000"/>
              </a:lnSpc>
              <a:spcBef>
                <a:spcPct val="20000"/>
              </a:spcBef>
              <a:spcAft>
                <a:spcPts val="0"/>
              </a:spcAft>
              <a:buClrTx/>
              <a:buSzPct val="90000"/>
              <a:buFont typeface="Wingdings" panose="05000000000000000000" pitchFamily="2" charset="2"/>
              <a:buChar char=""/>
              <a:tabLst/>
              <a:defRPr sz="1050" spc="0" baseline="0"/>
            </a:lvl5pPr>
            <a:lvl6pPr marL="1923780" indent="-174890" defTabSz="699557">
              <a:spcBef>
                <a:spcPct val="20000"/>
              </a:spcBef>
              <a:buFont typeface="Arial" pitchFamily="34" charset="0"/>
              <a:buChar char="•"/>
              <a:defRPr sz="1500"/>
            </a:lvl6pPr>
            <a:lvl7pPr marL="2273559" indent="-174890" defTabSz="699557">
              <a:spcBef>
                <a:spcPct val="20000"/>
              </a:spcBef>
              <a:buFont typeface="Arial" pitchFamily="34" charset="0"/>
              <a:buChar char="•"/>
              <a:defRPr sz="1500"/>
            </a:lvl7pPr>
            <a:lvl8pPr marL="2623337" indent="-174890" defTabSz="699557">
              <a:spcBef>
                <a:spcPct val="20000"/>
              </a:spcBef>
              <a:buFont typeface="Arial" pitchFamily="34" charset="0"/>
              <a:buChar char="•"/>
              <a:defRPr sz="1500"/>
            </a:lvl8pPr>
            <a:lvl9pPr marL="2973116" indent="-174890" defTabSz="699557">
              <a:spcBef>
                <a:spcPct val="20000"/>
              </a:spcBef>
              <a:buFont typeface="Arial" pitchFamily="34" charset="0"/>
              <a:buChar char="•"/>
              <a:defRPr sz="1500"/>
            </a:lvl9pPr>
          </a:lstStyle>
          <a:p>
            <a:r>
              <a:rPr lang="en-US" sz="2000" dirty="0"/>
              <a:t>Improving Option Accuracy</a:t>
            </a:r>
          </a:p>
          <a:p>
            <a:pPr marL="285750" indent="-285750">
              <a:buFont typeface="Arial" panose="020B0604020202020204" pitchFamily="34" charset="0"/>
              <a:buChar char="•"/>
            </a:pPr>
            <a:r>
              <a:rPr lang="en-US" sz="1800" dirty="0"/>
              <a:t>Synonyms can be added for each option to ensure the correct option is selected even if the user does not type it exactly as the options is defined. </a:t>
            </a:r>
          </a:p>
          <a:p>
            <a:pPr marL="285750" indent="-285750">
              <a:buFont typeface="Arial" panose="020B0604020202020204" pitchFamily="34" charset="0"/>
              <a:buChar char="•"/>
            </a:pPr>
            <a:r>
              <a:rPr lang="en-US" sz="1800" dirty="0"/>
              <a:t>Synonyms can be added by selecting Options for user on the Question header.  </a:t>
            </a:r>
          </a:p>
        </p:txBody>
      </p:sp>
      <p:grpSp>
        <p:nvGrpSpPr>
          <p:cNvPr id="8" name="Group 7" descr="Graphical user interface, application">
            <a:extLst>
              <a:ext uri="{FF2B5EF4-FFF2-40B4-BE49-F238E27FC236}">
                <a16:creationId xmlns:a16="http://schemas.microsoft.com/office/drawing/2014/main" id="{EBE0F9A9-91ED-4ED6-ABB4-945FA4869DAF}"/>
              </a:ext>
            </a:extLst>
          </p:cNvPr>
          <p:cNvGrpSpPr/>
          <p:nvPr/>
        </p:nvGrpSpPr>
        <p:grpSpPr>
          <a:xfrm>
            <a:off x="6436284" y="4040996"/>
            <a:ext cx="4243278" cy="1082877"/>
            <a:chOff x="2890838" y="5562600"/>
            <a:chExt cx="3686175" cy="940705"/>
          </a:xfrm>
          <a:effectLst>
            <a:outerShdw blurRad="63500" sx="102000" sy="102000" algn="ctr" rotWithShape="0">
              <a:prstClr val="black">
                <a:alpha val="40000"/>
              </a:prstClr>
            </a:outerShdw>
          </a:effectLst>
        </p:grpSpPr>
        <p:pic>
          <p:nvPicPr>
            <p:cNvPr id="6" name="Picture 5">
              <a:extLst>
                <a:ext uri="{FF2B5EF4-FFF2-40B4-BE49-F238E27FC236}">
                  <a16:creationId xmlns:a16="http://schemas.microsoft.com/office/drawing/2014/main" id="{DCA57785-C88B-4375-AD51-E2CE9FF0CF4B}"/>
                </a:ext>
              </a:extLst>
            </p:cNvPr>
            <p:cNvPicPr>
              <a:picLocks noChangeAspect="1"/>
            </p:cNvPicPr>
            <p:nvPr/>
          </p:nvPicPr>
          <p:blipFill rotWithShape="1">
            <a:blip r:embed="rId4"/>
            <a:srcRect l="5071" t="9663" r="13616" b="21797"/>
            <a:stretch/>
          </p:blipFill>
          <p:spPr>
            <a:xfrm>
              <a:off x="2890838" y="5562600"/>
              <a:ext cx="3686175" cy="933450"/>
            </a:xfrm>
            <a:prstGeom prst="rect">
              <a:avLst/>
            </a:prstGeom>
          </p:spPr>
        </p:pic>
        <p:sp>
          <p:nvSpPr>
            <p:cNvPr id="7" name="Rectangle 6">
              <a:extLst>
                <a:ext uri="{FF2B5EF4-FFF2-40B4-BE49-F238E27FC236}">
                  <a16:creationId xmlns:a16="http://schemas.microsoft.com/office/drawing/2014/main" id="{5FB6AC87-B17A-42D1-B328-0325B9F5DA28}"/>
                </a:ext>
              </a:extLst>
            </p:cNvPr>
            <p:cNvSpPr/>
            <p:nvPr/>
          </p:nvSpPr>
          <p:spPr bwMode="auto">
            <a:xfrm>
              <a:off x="5438774" y="6412377"/>
              <a:ext cx="1138239" cy="909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132533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ACAC742-D4EA-4307-B282-C22250D5167C}"/>
              </a:ext>
              <a:ext uri="{C183D7F6-B498-43B3-948B-1728B52AA6E4}">
                <adec:decorative xmlns:adec="http://schemas.microsoft.com/office/drawing/2017/decorative" val="1"/>
              </a:ext>
            </a:extLst>
          </p:cNvPr>
          <p:cNvSpPr/>
          <p:nvPr/>
        </p:nvSpPr>
        <p:spPr bwMode="auto">
          <a:xfrm>
            <a:off x="7342907" y="654213"/>
            <a:ext cx="4198993" cy="4846041"/>
          </a:xfrm>
          <a:prstGeom prst="rect">
            <a:avLst/>
          </a:prstGeom>
          <a:ln w="19050">
            <a:solidFill>
              <a:srgbClr val="F2C81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CF49D868-ECAF-4B39-A994-09FF0BEB0457}"/>
              </a:ext>
              <a:ext uri="{C183D7F6-B498-43B3-948B-1728B52AA6E4}">
                <adec:decorative xmlns:adec="http://schemas.microsoft.com/office/drawing/2017/decorative" val="1"/>
              </a:ext>
            </a:extLst>
          </p:cNvPr>
          <p:cNvSpPr/>
          <p:nvPr/>
        </p:nvSpPr>
        <p:spPr bwMode="auto">
          <a:xfrm>
            <a:off x="772082" y="3063807"/>
            <a:ext cx="6188444" cy="2436447"/>
          </a:xfrm>
          <a:prstGeom prst="rect">
            <a:avLst/>
          </a:prstGeom>
          <a:ln w="19050">
            <a:solidFill>
              <a:srgbClr val="F2C81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56812" y="211015"/>
            <a:ext cx="11395926" cy="443198"/>
          </a:xfrm>
          <a:solidFill>
            <a:schemeClr val="bg1"/>
          </a:solidFill>
        </p:spPr>
        <p:txBody>
          <a:bodyPr vert="horz" wrap="square" lIns="0" tIns="0" rIns="0" bIns="0" rtlCol="0" anchor="t">
            <a:spAutoFit/>
          </a:bodyPr>
          <a:lstStyle/>
          <a:p>
            <a:pPr defTabSz="1219070"/>
            <a:r>
              <a:rPr lang="en-US" dirty="0">
                <a:cs typeface="Segoe UI Semilight" panose="020B0402040204020203" pitchFamily="34" charset="0"/>
              </a:rPr>
              <a:t>Multiple Choice Conditions</a:t>
            </a:r>
          </a:p>
        </p:txBody>
      </p:sp>
      <p:sp>
        <p:nvSpPr>
          <p:cNvPr id="4" name="Text Placeholder 4"/>
          <p:cNvSpPr>
            <a:spLocks noGrp="1"/>
          </p:cNvSpPr>
          <p:nvPr>
            <p:ph sz="quarter" idx="10"/>
          </p:nvPr>
        </p:nvSpPr>
        <p:spPr>
          <a:xfrm>
            <a:off x="772081" y="725439"/>
            <a:ext cx="6188445" cy="2267143"/>
          </a:xfrm>
          <a:solidFill>
            <a:schemeClr val="bg1">
              <a:lumMod val="95000"/>
            </a:schemeClr>
          </a:solidFill>
        </p:spPr>
        <p:txBody>
          <a:bodyPr/>
          <a:lstStyle/>
          <a:p>
            <a:pPr>
              <a:spcBef>
                <a:spcPts val="1800"/>
              </a:spcBef>
              <a:buFont typeface="Wingdings" panose="05000000000000000000" pitchFamily="2" charset="2"/>
              <a:buChar char="§"/>
            </a:pPr>
            <a:r>
              <a:rPr lang="en-US" sz="1600" dirty="0">
                <a:latin typeface="+mn-lt"/>
              </a:rPr>
              <a:t>Conditions are added for each option that can be selected in a multiple-choice question.  </a:t>
            </a:r>
          </a:p>
          <a:p>
            <a:pPr>
              <a:spcBef>
                <a:spcPts val="1800"/>
              </a:spcBef>
              <a:buFont typeface="Wingdings" panose="05000000000000000000" pitchFamily="2" charset="2"/>
              <a:buChar char="§"/>
            </a:pPr>
            <a:r>
              <a:rPr lang="en-US" sz="1600" dirty="0">
                <a:latin typeface="+mn-lt"/>
              </a:rPr>
              <a:t>A node must be defined for each to ensure the bot knows what to do when the option is selected.  </a:t>
            </a:r>
          </a:p>
          <a:p>
            <a:pPr>
              <a:spcBef>
                <a:spcPts val="1800"/>
              </a:spcBef>
              <a:buFont typeface="Wingdings" panose="05000000000000000000" pitchFamily="2" charset="2"/>
              <a:buChar char="§"/>
            </a:pPr>
            <a:r>
              <a:rPr lang="en-US" sz="1600" dirty="0">
                <a:latin typeface="+mn-lt"/>
              </a:rPr>
              <a:t>Not defining a node results in the bot displaying an error in the conversation window. (The condition can be deleted if no direction is required). </a:t>
            </a:r>
          </a:p>
          <a:p>
            <a:pPr>
              <a:spcBef>
                <a:spcPts val="1800"/>
              </a:spcBef>
              <a:buFont typeface="Wingdings" panose="05000000000000000000" pitchFamily="2" charset="2"/>
              <a:buChar char="§"/>
            </a:pPr>
            <a:endParaRPr lang="en-US" sz="1600" dirty="0">
              <a:latin typeface="+mn-lt"/>
            </a:endParaRPr>
          </a:p>
          <a:p>
            <a:pPr>
              <a:spcBef>
                <a:spcPts val="1800"/>
              </a:spcBef>
              <a:buFont typeface="Wingdings" panose="05000000000000000000" pitchFamily="2" charset="2"/>
              <a:buChar char="§"/>
            </a:pPr>
            <a:endParaRPr lang="en-US" sz="1600" dirty="0">
              <a:latin typeface="+mn-lt"/>
            </a:endParaRPr>
          </a:p>
        </p:txBody>
      </p:sp>
      <p:pic>
        <p:nvPicPr>
          <p:cNvPr id="6" name="Picture 5" descr="Graphical user interface&#10;&#10;">
            <a:extLst>
              <a:ext uri="{FF2B5EF4-FFF2-40B4-BE49-F238E27FC236}">
                <a16:creationId xmlns:a16="http://schemas.microsoft.com/office/drawing/2014/main" id="{A549B386-74E7-41F0-9454-ECB1C90E08E9}"/>
              </a:ext>
            </a:extLst>
          </p:cNvPr>
          <p:cNvPicPr>
            <a:picLocks noChangeAspect="1"/>
          </p:cNvPicPr>
          <p:nvPr/>
        </p:nvPicPr>
        <p:blipFill>
          <a:blip r:embed="rId3"/>
          <a:stretch>
            <a:fillRect/>
          </a:stretch>
        </p:blipFill>
        <p:spPr>
          <a:xfrm>
            <a:off x="1364832" y="3278014"/>
            <a:ext cx="4675750" cy="2040927"/>
          </a:xfrm>
          <a:prstGeom prst="rect">
            <a:avLst/>
          </a:prstGeom>
          <a:effectLst>
            <a:outerShdw blurRad="63500" sx="102000" sy="102000" algn="ctr" rotWithShape="0">
              <a:prstClr val="black">
                <a:alpha val="40000"/>
              </a:prstClr>
            </a:outerShdw>
          </a:effectLst>
        </p:spPr>
      </p:pic>
      <p:pic>
        <p:nvPicPr>
          <p:cNvPr id="3" name="Picture 2" descr="Graphical user interface, text, application, chat or text message&#10;">
            <a:extLst>
              <a:ext uri="{FF2B5EF4-FFF2-40B4-BE49-F238E27FC236}">
                <a16:creationId xmlns:a16="http://schemas.microsoft.com/office/drawing/2014/main" id="{12A20A66-C971-4138-A9B6-3FA3D813390A}"/>
              </a:ext>
            </a:extLst>
          </p:cNvPr>
          <p:cNvPicPr>
            <a:picLocks noChangeAspect="1"/>
          </p:cNvPicPr>
          <p:nvPr/>
        </p:nvPicPr>
        <p:blipFill>
          <a:blip r:embed="rId4"/>
          <a:stretch>
            <a:fillRect/>
          </a:stretch>
        </p:blipFill>
        <p:spPr>
          <a:xfrm>
            <a:off x="8099855" y="780859"/>
            <a:ext cx="2604212" cy="4545541"/>
          </a:xfrm>
          <a:prstGeom prst="rect">
            <a:avLst/>
          </a:prstGeom>
          <a:effectLst>
            <a:outerShdw blurRad="63500" sx="102000" sy="102000" algn="ctr" rotWithShape="0">
              <a:prstClr val="black">
                <a:alpha val="40000"/>
              </a:prstClr>
            </a:outerShdw>
          </a:effectLst>
        </p:spPr>
      </p:pic>
      <p:sp>
        <p:nvSpPr>
          <p:cNvPr id="5" name="Rectangle 4">
            <a:extLst>
              <a:ext uri="{FF2B5EF4-FFF2-40B4-BE49-F238E27FC236}">
                <a16:creationId xmlns:a16="http://schemas.microsoft.com/office/drawing/2014/main" id="{5A4DFEFF-219F-46F8-A0B6-5BC5F6D274C8}"/>
              </a:ext>
              <a:ext uri="{C183D7F6-B498-43B3-948B-1728B52AA6E4}">
                <adec:decorative xmlns:adec="http://schemas.microsoft.com/office/drawing/2017/decorative" val="1"/>
              </a:ext>
            </a:extLst>
          </p:cNvPr>
          <p:cNvSpPr/>
          <p:nvPr/>
        </p:nvSpPr>
        <p:spPr bwMode="auto">
          <a:xfrm>
            <a:off x="8058287" y="3230053"/>
            <a:ext cx="2670965" cy="102686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59954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467" y="191148"/>
            <a:ext cx="6297755" cy="677108"/>
          </a:xfrm>
          <a:solidFill>
            <a:schemeClr val="bg1"/>
          </a:solidFill>
        </p:spPr>
        <p:txBody>
          <a:bodyPr/>
          <a:lstStyle/>
          <a:p>
            <a:pPr defTabSz="1219070"/>
            <a:r>
              <a:rPr lang="en-US" spc="-51" dirty="0">
                <a:solidFill>
                  <a:schemeClr val="tx1"/>
                </a:solidFill>
                <a:cs typeface="Segoe UI Semilight" panose="020B0402040204020203" pitchFamily="34" charset="0"/>
              </a:rPr>
              <a:t>End the Conversation</a:t>
            </a:r>
          </a:p>
        </p:txBody>
      </p:sp>
      <p:sp>
        <p:nvSpPr>
          <p:cNvPr id="4" name="Text Placeholder 4"/>
          <p:cNvSpPr>
            <a:spLocks noGrp="1"/>
          </p:cNvSpPr>
          <p:nvPr>
            <p:ph type="body" sz="quarter" idx="10"/>
          </p:nvPr>
        </p:nvSpPr>
        <p:spPr>
          <a:xfrm>
            <a:off x="198920" y="865799"/>
            <a:ext cx="4664025" cy="3618601"/>
          </a:xfrm>
        </p:spPr>
        <p:txBody>
          <a:bodyPr/>
          <a:lstStyle/>
          <a:p>
            <a:pPr>
              <a:spcBef>
                <a:spcPts val="1800"/>
              </a:spcBef>
            </a:pPr>
            <a:r>
              <a:rPr lang="en-US" sz="2400" dirty="0"/>
              <a:t>Provides options for ending the conversation</a:t>
            </a:r>
          </a:p>
          <a:p>
            <a:pPr>
              <a:spcBef>
                <a:spcPts val="1800"/>
              </a:spcBef>
            </a:pPr>
            <a:r>
              <a:rPr lang="en-US" sz="2400" dirty="0"/>
              <a:t>Two options available:</a:t>
            </a:r>
          </a:p>
          <a:p>
            <a:pPr>
              <a:spcBef>
                <a:spcPts val="1800"/>
              </a:spcBef>
            </a:pPr>
            <a:endParaRPr lang="en-US" sz="2400" dirty="0"/>
          </a:p>
          <a:p>
            <a:pPr marL="448182" indent="-448182">
              <a:spcBef>
                <a:spcPts val="1800"/>
              </a:spcBef>
              <a:buFont typeface="Arial" panose="020B0604020202020204" pitchFamily="34" charset="0"/>
              <a:buChar char="•"/>
            </a:pPr>
            <a:endParaRPr lang="en-US" sz="2400" dirty="0"/>
          </a:p>
          <a:p>
            <a:pPr marL="448182" indent="-448182">
              <a:spcBef>
                <a:spcPts val="1800"/>
              </a:spcBef>
              <a:buFont typeface="Arial" panose="020B0604020202020204" pitchFamily="34" charset="0"/>
              <a:buChar char="•"/>
            </a:pPr>
            <a:endParaRPr lang="en-US" sz="2400" dirty="0"/>
          </a:p>
          <a:p>
            <a:pPr marL="448182" indent="-448182">
              <a:spcBef>
                <a:spcPts val="1800"/>
              </a:spcBef>
              <a:buFont typeface="Arial" panose="020B0604020202020204" pitchFamily="34" charset="0"/>
              <a:buChar char="•"/>
            </a:pPr>
            <a:endParaRPr lang="en-US" sz="2400" dirty="0"/>
          </a:p>
        </p:txBody>
      </p:sp>
      <p:sp>
        <p:nvSpPr>
          <p:cNvPr id="13" name="Rectangle 12">
            <a:extLst>
              <a:ext uri="{FF2B5EF4-FFF2-40B4-BE49-F238E27FC236}">
                <a16:creationId xmlns:a16="http://schemas.microsoft.com/office/drawing/2014/main" id="{9F228394-69AA-480D-B14E-6754CF0CD63C}"/>
              </a:ext>
            </a:extLst>
          </p:cNvPr>
          <p:cNvSpPr/>
          <p:nvPr/>
        </p:nvSpPr>
        <p:spPr>
          <a:xfrm>
            <a:off x="1180486" y="2375442"/>
            <a:ext cx="4442311" cy="71691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309" tIns="135309" rIns="135309" bIns="135309" numCol="1" spcCol="1270" anchor="ctr" anchorCtr="0">
            <a:noAutofit/>
          </a:bodyPr>
          <a:lstStyle/>
          <a:p>
            <a:pPr defTabSz="533387">
              <a:lnSpc>
                <a:spcPct val="90000"/>
              </a:lnSpc>
              <a:spcBef>
                <a:spcPct val="0"/>
              </a:spcBef>
              <a:spcAft>
                <a:spcPct val="35000"/>
              </a:spcAft>
            </a:pPr>
            <a:r>
              <a:rPr lang="en-US" sz="2400" dirty="0">
                <a:solidFill>
                  <a:schemeClr val="tx1"/>
                </a:solidFill>
              </a:rPr>
              <a:t>End with Survey</a:t>
            </a:r>
          </a:p>
        </p:txBody>
      </p:sp>
      <p:sp>
        <p:nvSpPr>
          <p:cNvPr id="15" name="Rectangle 14">
            <a:extLst>
              <a:ext uri="{FF2B5EF4-FFF2-40B4-BE49-F238E27FC236}">
                <a16:creationId xmlns:a16="http://schemas.microsoft.com/office/drawing/2014/main" id="{5222EF58-28C1-47D0-829D-5EF1225E11E9}"/>
              </a:ext>
            </a:extLst>
          </p:cNvPr>
          <p:cNvSpPr/>
          <p:nvPr/>
        </p:nvSpPr>
        <p:spPr>
          <a:xfrm>
            <a:off x="1194341" y="3252707"/>
            <a:ext cx="5190661" cy="133905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309" tIns="135309" rIns="135309" bIns="135309" numCol="1" spcCol="1270" anchor="t" anchorCtr="0">
            <a:noAutofit/>
          </a:bodyPr>
          <a:lstStyle/>
          <a:p>
            <a:pPr defTabSz="533387">
              <a:lnSpc>
                <a:spcPct val="90000"/>
              </a:lnSpc>
              <a:spcBef>
                <a:spcPct val="0"/>
              </a:spcBef>
              <a:spcAft>
                <a:spcPct val="35000"/>
              </a:spcAft>
            </a:pPr>
            <a:r>
              <a:rPr lang="en-US" sz="2400" dirty="0">
                <a:solidFill>
                  <a:schemeClr val="tx1"/>
                </a:solidFill>
              </a:rPr>
              <a:t>Transfer to Agent: </a:t>
            </a:r>
          </a:p>
          <a:p>
            <a:pPr defTabSz="533387">
              <a:lnSpc>
                <a:spcPct val="90000"/>
              </a:lnSpc>
              <a:spcBef>
                <a:spcPct val="0"/>
              </a:spcBef>
              <a:spcAft>
                <a:spcPct val="35000"/>
              </a:spcAft>
            </a:pPr>
            <a:r>
              <a:rPr lang="en-US" sz="2000" dirty="0">
                <a:solidFill>
                  <a:schemeClr val="tx1"/>
                </a:solidFill>
              </a:rPr>
              <a:t>Send the conversation to a live agent, along with a message from the conversation.  </a:t>
            </a:r>
          </a:p>
        </p:txBody>
      </p:sp>
      <p:grpSp>
        <p:nvGrpSpPr>
          <p:cNvPr id="20" name="Group 19">
            <a:extLst>
              <a:ext uri="{FF2B5EF4-FFF2-40B4-BE49-F238E27FC236}">
                <a16:creationId xmlns:a16="http://schemas.microsoft.com/office/drawing/2014/main" id="{031E3DC4-7238-4CA2-9169-602578E852AD}"/>
              </a:ext>
              <a:ext uri="{C183D7F6-B498-43B3-948B-1728B52AA6E4}">
                <adec:decorative xmlns:adec="http://schemas.microsoft.com/office/drawing/2017/decorative" val="1"/>
              </a:ext>
            </a:extLst>
          </p:cNvPr>
          <p:cNvGrpSpPr/>
          <p:nvPr/>
        </p:nvGrpSpPr>
        <p:grpSpPr>
          <a:xfrm>
            <a:off x="335360" y="2438777"/>
            <a:ext cx="693491" cy="1800714"/>
            <a:chOff x="26690" y="2562597"/>
            <a:chExt cx="768096" cy="1887015"/>
          </a:xfrm>
        </p:grpSpPr>
        <p:sp>
          <p:nvSpPr>
            <p:cNvPr id="12" name="Flowchart: Connector 11">
              <a:extLst>
                <a:ext uri="{FF2B5EF4-FFF2-40B4-BE49-F238E27FC236}">
                  <a16:creationId xmlns:a16="http://schemas.microsoft.com/office/drawing/2014/main" id="{4CB80914-B693-4A57-A35D-E03E497DE3C6}"/>
                </a:ext>
              </a:extLst>
            </p:cNvPr>
            <p:cNvSpPr/>
            <p:nvPr/>
          </p:nvSpPr>
          <p:spPr>
            <a:xfrm>
              <a:off x="26690" y="2562597"/>
              <a:ext cx="768096" cy="767517"/>
            </a:xfrm>
            <a:prstGeom prst="flowChartConnector">
              <a:avLst/>
            </a:prstGeom>
            <a:solidFill>
              <a:srgbClr val="0B556A"/>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Flowchart: Connector 13">
              <a:extLst>
                <a:ext uri="{FF2B5EF4-FFF2-40B4-BE49-F238E27FC236}">
                  <a16:creationId xmlns:a16="http://schemas.microsoft.com/office/drawing/2014/main" id="{6FE1EE52-0159-42C7-BCD3-7B6FA9CC20C2}"/>
                </a:ext>
              </a:extLst>
            </p:cNvPr>
            <p:cNvSpPr/>
            <p:nvPr/>
          </p:nvSpPr>
          <p:spPr>
            <a:xfrm>
              <a:off x="26690" y="3682095"/>
              <a:ext cx="768096" cy="767517"/>
            </a:xfrm>
            <a:prstGeom prst="flowChartConnector">
              <a:avLst/>
            </a:prstGeom>
            <a:solidFill>
              <a:srgbClr val="0B556A"/>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pic>
          <p:nvPicPr>
            <p:cNvPr id="17" name="Graphic 16" descr="Clipboard with solid fill">
              <a:extLst>
                <a:ext uri="{FF2B5EF4-FFF2-40B4-BE49-F238E27FC236}">
                  <a16:creationId xmlns:a16="http://schemas.microsoft.com/office/drawing/2014/main" id="{D2896458-1ADB-4AE5-A63D-75947FC651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347" y="2584405"/>
              <a:ext cx="636406" cy="636406"/>
            </a:xfrm>
            <a:prstGeom prst="rect">
              <a:avLst/>
            </a:prstGeom>
          </p:spPr>
        </p:pic>
        <p:pic>
          <p:nvPicPr>
            <p:cNvPr id="19" name="Graphic 18" descr="Call center with solid fill">
              <a:extLst>
                <a:ext uri="{FF2B5EF4-FFF2-40B4-BE49-F238E27FC236}">
                  <a16:creationId xmlns:a16="http://schemas.microsoft.com/office/drawing/2014/main" id="{0E3D11D9-C06D-4321-A4E2-F0025413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2347" y="3747650"/>
              <a:ext cx="636406" cy="636406"/>
            </a:xfrm>
            <a:prstGeom prst="rect">
              <a:avLst/>
            </a:prstGeom>
          </p:spPr>
        </p:pic>
      </p:grpSp>
      <p:pic>
        <p:nvPicPr>
          <p:cNvPr id="6" name="Picture Placeholder 5" descr="Woman using smartphone at home">
            <a:extLst>
              <a:ext uri="{FF2B5EF4-FFF2-40B4-BE49-F238E27FC236}">
                <a16:creationId xmlns:a16="http://schemas.microsoft.com/office/drawing/2014/main" id="{47CF6CD1-39E3-4FAE-94AF-29BBDEA1E4D8}"/>
              </a:ext>
            </a:extLst>
          </p:cNvPr>
          <p:cNvPicPr>
            <a:picLocks noGrp="1" noChangeAspect="1"/>
          </p:cNvPicPr>
          <p:nvPr>
            <p:ph type="pic" sz="quarter" idx="11"/>
          </p:nvPr>
        </p:nvPicPr>
        <p:blipFill rotWithShape="1">
          <a:blip r:embed="rId7">
            <a:extLst>
              <a:ext uri="{28A0092B-C50C-407E-A947-70E740481C1C}">
                <a14:useLocalDpi xmlns:a14="http://schemas.microsoft.com/office/drawing/2010/main" val="0"/>
              </a:ext>
            </a:extLst>
          </a:blip>
          <a:srcRect/>
          <a:stretch/>
        </p:blipFill>
        <p:spPr>
          <a:xfrm>
            <a:off x="6441093" y="0"/>
            <a:ext cx="5760640" cy="6858000"/>
          </a:xfrm>
        </p:spPr>
      </p:pic>
      <p:sp>
        <p:nvSpPr>
          <p:cNvPr id="16" name="TextBox 15">
            <a:extLst>
              <a:ext uri="{FF2B5EF4-FFF2-40B4-BE49-F238E27FC236}">
                <a16:creationId xmlns:a16="http://schemas.microsoft.com/office/drawing/2014/main" id="{82A493CD-6450-4F8D-ADF2-62A8F218BD78}"/>
              </a:ext>
            </a:extLst>
          </p:cNvPr>
          <p:cNvSpPr txBox="1"/>
          <p:nvPr/>
        </p:nvSpPr>
        <p:spPr>
          <a:xfrm>
            <a:off x="-1313" y="4851112"/>
            <a:ext cx="6442407" cy="646331"/>
          </a:xfrm>
          <a:prstGeom prst="rect">
            <a:avLst/>
          </a:prstGeom>
          <a:solidFill>
            <a:schemeClr val="bg1">
              <a:lumMod val="95000"/>
            </a:schemeClr>
          </a:solidFill>
        </p:spPr>
        <p:txBody>
          <a:bodyPr wrap="square">
            <a:spAutoFit/>
          </a:bodyPr>
          <a:lstStyle/>
          <a:p>
            <a:r>
              <a:rPr lang="en-US" sz="1800" dirty="0"/>
              <a:t>The bot must be configured to know where to send the conversation when the option is selected</a:t>
            </a:r>
          </a:p>
        </p:txBody>
      </p:sp>
    </p:spTree>
    <p:extLst>
      <p:ext uri="{BB962C8B-B14F-4D97-AF65-F5344CB8AC3E}">
        <p14:creationId xmlns:p14="http://schemas.microsoft.com/office/powerpoint/2010/main" val="923787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443B4C8-C773-45B1-9164-74147F2DD440}"/>
              </a:ext>
              <a:ext uri="{C183D7F6-B498-43B3-948B-1728B52AA6E4}">
                <adec:decorative xmlns:adec="http://schemas.microsoft.com/office/drawing/2017/decorative" val="1"/>
              </a:ext>
            </a:extLst>
          </p:cNvPr>
          <p:cNvSpPr/>
          <p:nvPr/>
        </p:nvSpPr>
        <p:spPr bwMode="auto">
          <a:xfrm>
            <a:off x="7278582" y="867608"/>
            <a:ext cx="4234545" cy="4629236"/>
          </a:xfrm>
          <a:prstGeom prst="rect">
            <a:avLst/>
          </a:prstGeom>
          <a:ln w="19050">
            <a:solidFill>
              <a:srgbClr val="F2C81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39349" y="190500"/>
            <a:ext cx="11018520" cy="677108"/>
          </a:xfrm>
          <a:solidFill>
            <a:schemeClr val="bg1"/>
          </a:solidFill>
        </p:spPr>
        <p:txBody>
          <a:bodyPr/>
          <a:lstStyle/>
          <a:p>
            <a:pPr defTabSz="1219070"/>
            <a:r>
              <a:rPr lang="en-US" spc="-51" dirty="0">
                <a:cs typeface="Segoe UI Semilight" panose="020B0402040204020203" pitchFamily="34" charset="0"/>
              </a:rPr>
              <a:t>Testing your bot</a:t>
            </a:r>
          </a:p>
        </p:txBody>
      </p:sp>
      <p:sp>
        <p:nvSpPr>
          <p:cNvPr id="4" name="Text Placeholder 4"/>
          <p:cNvSpPr>
            <a:spLocks noGrp="1"/>
          </p:cNvSpPr>
          <p:nvPr>
            <p:ph sz="quarter" idx="10"/>
          </p:nvPr>
        </p:nvSpPr>
        <p:spPr>
          <a:xfrm>
            <a:off x="370811" y="1056253"/>
            <a:ext cx="6536960" cy="3709712"/>
          </a:xfrm>
        </p:spPr>
        <p:txBody>
          <a:bodyPr/>
          <a:lstStyle/>
          <a:p>
            <a:pPr marL="448182" indent="-448182">
              <a:spcBef>
                <a:spcPts val="1800"/>
              </a:spcBef>
              <a:buFont typeface="Arial" panose="020B0604020202020204" pitchFamily="34" charset="0"/>
              <a:buChar char="•"/>
            </a:pPr>
            <a:r>
              <a:rPr lang="en-US" dirty="0">
                <a:latin typeface="+mn-lt"/>
              </a:rPr>
              <a:t>Bots can be tested during the design process using the Test Bot panel.</a:t>
            </a:r>
          </a:p>
          <a:p>
            <a:pPr marL="448182" indent="-448182">
              <a:spcBef>
                <a:spcPts val="1800"/>
              </a:spcBef>
              <a:buFont typeface="Arial" panose="020B0604020202020204" pitchFamily="34" charset="0"/>
              <a:buChar char="•"/>
            </a:pPr>
            <a:r>
              <a:rPr lang="en-US" dirty="0">
                <a:latin typeface="+mn-lt"/>
              </a:rPr>
              <a:t>The Test your bot button displays the Test Bot panel</a:t>
            </a:r>
          </a:p>
          <a:p>
            <a:pPr marL="448182" indent="-448182">
              <a:spcBef>
                <a:spcPts val="1800"/>
              </a:spcBef>
              <a:buFont typeface="Arial" panose="020B0604020202020204" pitchFamily="34" charset="0"/>
              <a:buChar char="•"/>
            </a:pPr>
            <a:r>
              <a:rPr lang="en-US" dirty="0">
                <a:latin typeface="+mn-lt"/>
              </a:rPr>
              <a:t>All Topics will be available during the test. </a:t>
            </a:r>
          </a:p>
          <a:p>
            <a:pPr marL="448182" indent="-448182">
              <a:spcBef>
                <a:spcPts val="1800"/>
              </a:spcBef>
              <a:buFont typeface="Arial" panose="020B0604020202020204" pitchFamily="34" charset="0"/>
              <a:buChar char="•"/>
            </a:pPr>
            <a:r>
              <a:rPr lang="en-US" dirty="0">
                <a:latin typeface="+mn-lt"/>
              </a:rPr>
              <a:t>Individual Nodes will indicate a success or failure as tested.  </a:t>
            </a:r>
          </a:p>
          <a:p>
            <a:pPr lvl="1">
              <a:spcBef>
                <a:spcPts val="1800"/>
              </a:spcBef>
            </a:pPr>
            <a:endParaRPr lang="en-US" sz="1067" dirty="0"/>
          </a:p>
        </p:txBody>
      </p:sp>
      <p:sp>
        <p:nvSpPr>
          <p:cNvPr id="6" name="TextBox 5">
            <a:extLst>
              <a:ext uri="{FF2B5EF4-FFF2-40B4-BE49-F238E27FC236}">
                <a16:creationId xmlns:a16="http://schemas.microsoft.com/office/drawing/2014/main" id="{2B3D475E-1B17-4563-A7C6-2266171CF02D}"/>
              </a:ext>
            </a:extLst>
          </p:cNvPr>
          <p:cNvSpPr txBox="1"/>
          <p:nvPr/>
        </p:nvSpPr>
        <p:spPr>
          <a:xfrm>
            <a:off x="0" y="4665847"/>
            <a:ext cx="7267160" cy="830997"/>
          </a:xfrm>
          <a:prstGeom prst="rect">
            <a:avLst/>
          </a:prstGeom>
          <a:solidFill>
            <a:schemeClr val="bg1">
              <a:lumMod val="95000"/>
            </a:schemeClr>
          </a:solidFill>
        </p:spPr>
        <p:txBody>
          <a:bodyPr wrap="square">
            <a:spAutoFit/>
          </a:bodyPr>
          <a:lstStyle/>
          <a:p>
            <a:pPr>
              <a:spcBef>
                <a:spcPts val="1800"/>
              </a:spcBef>
            </a:pPr>
            <a:r>
              <a:rPr lang="en-US" sz="2400" dirty="0"/>
              <a:t>IMPORTANT: You must save a Topic before testing to ensure the latest changes are included in the test.  </a:t>
            </a:r>
          </a:p>
        </p:txBody>
      </p:sp>
      <p:pic>
        <p:nvPicPr>
          <p:cNvPr id="3" name="Picture 2" descr="Graphical user interface, text, application, chat or text message&#10;">
            <a:extLst>
              <a:ext uri="{FF2B5EF4-FFF2-40B4-BE49-F238E27FC236}">
                <a16:creationId xmlns:a16="http://schemas.microsoft.com/office/drawing/2014/main" id="{1DB568FA-4F09-482F-9551-44B167D60C7E}"/>
              </a:ext>
            </a:extLst>
          </p:cNvPr>
          <p:cNvPicPr>
            <a:picLocks noChangeAspect="1"/>
          </p:cNvPicPr>
          <p:nvPr/>
        </p:nvPicPr>
        <p:blipFill>
          <a:blip r:embed="rId3"/>
          <a:stretch>
            <a:fillRect/>
          </a:stretch>
        </p:blipFill>
        <p:spPr>
          <a:xfrm>
            <a:off x="7812618" y="1194777"/>
            <a:ext cx="3282025" cy="397489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79031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DD3AB5-6C9C-4A62-B76B-B9216410A978}"/>
              </a:ext>
              <a:ext uri="{C183D7F6-B498-43B3-948B-1728B52AA6E4}">
                <adec:decorative xmlns:adec="http://schemas.microsoft.com/office/drawing/2017/decorative" val="1"/>
              </a:ext>
            </a:extLst>
          </p:cNvPr>
          <p:cNvSpPr/>
          <p:nvPr/>
        </p:nvSpPr>
        <p:spPr bwMode="auto">
          <a:xfrm>
            <a:off x="7730836" y="1130825"/>
            <a:ext cx="4170219" cy="3011684"/>
          </a:xfrm>
          <a:prstGeom prst="rect">
            <a:avLst/>
          </a:prstGeom>
          <a:solidFill>
            <a:schemeClr val="bg1"/>
          </a:solidFill>
          <a:ln w="19050">
            <a:solidFill>
              <a:srgbClr val="F2C81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Graphical user interface, application, Teams&#10;">
            <a:extLst>
              <a:ext uri="{FF2B5EF4-FFF2-40B4-BE49-F238E27FC236}">
                <a16:creationId xmlns:a16="http://schemas.microsoft.com/office/drawing/2014/main" id="{BE128B77-756E-49DE-AC9C-3B688AB14191}"/>
              </a:ext>
            </a:extLst>
          </p:cNvPr>
          <p:cNvPicPr>
            <a:picLocks noChangeAspect="1"/>
          </p:cNvPicPr>
          <p:nvPr/>
        </p:nvPicPr>
        <p:blipFill>
          <a:blip r:embed="rId3"/>
          <a:stretch>
            <a:fillRect/>
          </a:stretch>
        </p:blipFill>
        <p:spPr>
          <a:xfrm>
            <a:off x="7953509" y="1287727"/>
            <a:ext cx="3741060" cy="2697880"/>
          </a:xfrm>
          <a:prstGeom prst="rect">
            <a:avLst/>
          </a:prstGeom>
          <a:effectLst>
            <a:outerShdw blurRad="63500" sx="102000" sy="102000" algn="ctr" rotWithShape="0">
              <a:prstClr val="black">
                <a:alpha val="40000"/>
              </a:prstClr>
            </a:outerShdw>
          </a:effectLst>
        </p:spPr>
      </p:pic>
      <p:sp>
        <p:nvSpPr>
          <p:cNvPr id="2" name="Title 1"/>
          <p:cNvSpPr>
            <a:spLocks noGrp="1"/>
          </p:cNvSpPr>
          <p:nvPr>
            <p:ph type="title"/>
          </p:nvPr>
        </p:nvSpPr>
        <p:spPr>
          <a:xfrm>
            <a:off x="237959" y="213595"/>
            <a:ext cx="11723255" cy="677108"/>
          </a:xfrm>
          <a:solidFill>
            <a:schemeClr val="bg1"/>
          </a:solidFill>
        </p:spPr>
        <p:txBody>
          <a:bodyPr/>
          <a:lstStyle/>
          <a:p>
            <a:pPr defTabSz="1219070"/>
            <a:r>
              <a:rPr lang="en-US" spc="-51" dirty="0">
                <a:cs typeface="Segoe UI Semilight" panose="020B0402040204020203" pitchFamily="34" charset="0"/>
              </a:rPr>
              <a:t>Publishing</a:t>
            </a:r>
          </a:p>
        </p:txBody>
      </p:sp>
      <p:sp>
        <p:nvSpPr>
          <p:cNvPr id="5" name="Text Placeholder 4">
            <a:extLst>
              <a:ext uri="{FF2B5EF4-FFF2-40B4-BE49-F238E27FC236}">
                <a16:creationId xmlns:a16="http://schemas.microsoft.com/office/drawing/2014/main" id="{670C152C-5FCE-44C0-BC96-83790B2D4D43}"/>
              </a:ext>
            </a:extLst>
          </p:cNvPr>
          <p:cNvSpPr txBox="1">
            <a:spLocks/>
          </p:cNvSpPr>
          <p:nvPr/>
        </p:nvSpPr>
        <p:spPr>
          <a:xfrm>
            <a:off x="0" y="4617470"/>
            <a:ext cx="12192000" cy="849463"/>
          </a:xfrm>
          <a:prstGeom prst="rect">
            <a:avLst/>
          </a:prstGeom>
          <a:solidFill>
            <a:schemeClr val="bg1">
              <a:lumMod val="95000"/>
            </a:schemeClr>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719">
              <a:spcBef>
                <a:spcPts val="1800"/>
              </a:spcBef>
            </a:pPr>
            <a:r>
              <a:rPr lang="en-US" sz="2400" b="1" dirty="0">
                <a:gradFill>
                  <a:gsLst>
                    <a:gs pos="1250">
                      <a:srgbClr val="505050"/>
                    </a:gs>
                    <a:gs pos="100000">
                      <a:srgbClr val="505050"/>
                    </a:gs>
                  </a:gsLst>
                  <a:lin ang="5400000" scaled="0"/>
                </a:gradFill>
                <a:latin typeface="+mn-lt"/>
              </a:rPr>
              <a:t>Note: </a:t>
            </a:r>
            <a:r>
              <a:rPr lang="en-US" sz="2400" i="1" dirty="0">
                <a:gradFill>
                  <a:gsLst>
                    <a:gs pos="1250">
                      <a:srgbClr val="505050"/>
                    </a:gs>
                    <a:gs pos="100000">
                      <a:srgbClr val="505050"/>
                    </a:gs>
                  </a:gsLst>
                  <a:lin ang="5400000" scaled="0"/>
                </a:gradFill>
                <a:latin typeface="+mn-lt"/>
              </a:rPr>
              <a:t>If you configure the bot to work with Omnichannel for CS it will automatically be leveraged when an item it routed to the queue the bot is associated with.  (More Later)</a:t>
            </a:r>
          </a:p>
        </p:txBody>
      </p:sp>
      <p:sp>
        <p:nvSpPr>
          <p:cNvPr id="10" name="Arrow: Pentagon 9">
            <a:extLst>
              <a:ext uri="{FF2B5EF4-FFF2-40B4-BE49-F238E27FC236}">
                <a16:creationId xmlns:a16="http://schemas.microsoft.com/office/drawing/2014/main" id="{25248234-4CC4-41D4-8E95-6F3E4D3E2644}"/>
              </a:ext>
            </a:extLst>
          </p:cNvPr>
          <p:cNvSpPr/>
          <p:nvPr/>
        </p:nvSpPr>
        <p:spPr>
          <a:xfrm>
            <a:off x="4302498" y="1130824"/>
            <a:ext cx="3317001" cy="2807171"/>
          </a:xfrm>
          <a:prstGeom prst="homePlate">
            <a:avLst>
              <a:gd name="adj" fmla="val 15917"/>
            </a:avLst>
          </a:prstGeom>
          <a:solidFill>
            <a:srgbClr val="0B556A"/>
          </a:solidFill>
          <a:ln w="190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0" tIns="39116" rIns="476161" bIns="39116" numCol="1" spcCol="1270" anchor="ctr" anchorCtr="0">
            <a:noAutofit/>
          </a:bodyPr>
          <a:lstStyle/>
          <a:p>
            <a:pPr marL="228594" defTabSz="622284">
              <a:lnSpc>
                <a:spcPct val="90000"/>
              </a:lnSpc>
              <a:spcBef>
                <a:spcPct val="0"/>
              </a:spcBef>
              <a:spcAft>
                <a:spcPct val="35000"/>
              </a:spcAft>
            </a:pPr>
            <a:r>
              <a:rPr lang="en-US" sz="2000" dirty="0">
                <a:solidFill>
                  <a:schemeClr val="bg1"/>
                </a:solidFill>
              </a:rPr>
              <a:t>Each channel will need to be independently configured.  </a:t>
            </a:r>
          </a:p>
        </p:txBody>
      </p:sp>
      <p:sp>
        <p:nvSpPr>
          <p:cNvPr id="9" name="Arrow: Pentagon 8">
            <a:extLst>
              <a:ext uri="{FF2B5EF4-FFF2-40B4-BE49-F238E27FC236}">
                <a16:creationId xmlns:a16="http://schemas.microsoft.com/office/drawing/2014/main" id="{9FF729F6-CCC9-43D5-BF76-AAF01915938D}"/>
              </a:ext>
            </a:extLst>
          </p:cNvPr>
          <p:cNvSpPr/>
          <p:nvPr/>
        </p:nvSpPr>
        <p:spPr>
          <a:xfrm>
            <a:off x="2043186" y="1130825"/>
            <a:ext cx="3005257" cy="2807171"/>
          </a:xfrm>
          <a:prstGeom prst="homePlate">
            <a:avLst>
              <a:gd name="adj" fmla="val 19955"/>
            </a:avLst>
          </a:prstGeom>
          <a:solidFill>
            <a:srgbClr val="0B556A"/>
          </a:solidFill>
          <a:ln w="190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0" tIns="39116" rIns="476161" bIns="39116" numCol="1" spcCol="1270" anchor="ctr" anchorCtr="0">
            <a:noAutofit/>
          </a:bodyPr>
          <a:lstStyle/>
          <a:p>
            <a:pPr marL="71965" defTabSz="622284">
              <a:lnSpc>
                <a:spcPct val="90000"/>
              </a:lnSpc>
              <a:spcBef>
                <a:spcPct val="0"/>
              </a:spcBef>
              <a:spcAft>
                <a:spcPct val="35000"/>
              </a:spcAft>
            </a:pPr>
            <a:r>
              <a:rPr lang="en-US" sz="2000" dirty="0">
                <a:solidFill>
                  <a:schemeClr val="bg1"/>
                </a:solidFill>
              </a:rPr>
              <a:t>Bots can be configured to be leveraged with multiple channels.  </a:t>
            </a:r>
          </a:p>
        </p:txBody>
      </p:sp>
      <p:sp>
        <p:nvSpPr>
          <p:cNvPr id="8" name="Freeform: Shape 7">
            <a:extLst>
              <a:ext uri="{FF2B5EF4-FFF2-40B4-BE49-F238E27FC236}">
                <a16:creationId xmlns:a16="http://schemas.microsoft.com/office/drawing/2014/main" id="{2210863A-4D2D-4BDD-A191-CC8700C220C9}"/>
              </a:ext>
            </a:extLst>
          </p:cNvPr>
          <p:cNvSpPr/>
          <p:nvPr/>
        </p:nvSpPr>
        <p:spPr>
          <a:xfrm>
            <a:off x="143082" y="1130825"/>
            <a:ext cx="2408509" cy="2807171"/>
          </a:xfrm>
          <a:custGeom>
            <a:avLst/>
            <a:gdLst>
              <a:gd name="connsiteX0" fmla="*/ 0 w 1712261"/>
              <a:gd name="connsiteY0" fmla="*/ 0 h 684904"/>
              <a:gd name="connsiteX1" fmla="*/ 1369809 w 1712261"/>
              <a:gd name="connsiteY1" fmla="*/ 0 h 684904"/>
              <a:gd name="connsiteX2" fmla="*/ 1712261 w 1712261"/>
              <a:gd name="connsiteY2" fmla="*/ 342452 h 684904"/>
              <a:gd name="connsiteX3" fmla="*/ 1369809 w 1712261"/>
              <a:gd name="connsiteY3" fmla="*/ 684904 h 684904"/>
              <a:gd name="connsiteX4" fmla="*/ 0 w 1712261"/>
              <a:gd name="connsiteY4" fmla="*/ 684904 h 684904"/>
              <a:gd name="connsiteX5" fmla="*/ 0 w 1712261"/>
              <a:gd name="connsiteY5" fmla="*/ 0 h 6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261" h="684904">
                <a:moveTo>
                  <a:pt x="0" y="0"/>
                </a:moveTo>
                <a:lnTo>
                  <a:pt x="1369809" y="0"/>
                </a:lnTo>
                <a:lnTo>
                  <a:pt x="1712261" y="342452"/>
                </a:lnTo>
                <a:lnTo>
                  <a:pt x="1369809" y="684904"/>
                </a:lnTo>
                <a:lnTo>
                  <a:pt x="0" y="684904"/>
                </a:lnTo>
                <a:lnTo>
                  <a:pt x="0" y="0"/>
                </a:lnTo>
                <a:close/>
              </a:path>
            </a:pathLst>
          </a:custGeom>
          <a:solidFill>
            <a:srgbClr val="0B556A"/>
          </a:solidFill>
          <a:ln w="190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920" tIns="39116" rIns="247860" bIns="39116" numCol="1" spcCol="1270" anchor="ctr" anchorCtr="0">
            <a:noAutofit/>
          </a:bodyPr>
          <a:lstStyle/>
          <a:p>
            <a:pPr defTabSz="622284">
              <a:lnSpc>
                <a:spcPct val="90000"/>
              </a:lnSpc>
              <a:spcBef>
                <a:spcPct val="0"/>
              </a:spcBef>
              <a:spcAft>
                <a:spcPct val="35000"/>
              </a:spcAft>
            </a:pPr>
            <a:r>
              <a:rPr lang="en-US" sz="2000" dirty="0">
                <a:solidFill>
                  <a:schemeClr val="bg1"/>
                </a:solidFill>
              </a:rPr>
              <a:t>Once you have completed and tested your bot, you will need to publish it before it will be live.  </a:t>
            </a:r>
          </a:p>
        </p:txBody>
      </p:sp>
    </p:spTree>
    <p:extLst>
      <p:ext uri="{BB962C8B-B14F-4D97-AF65-F5344CB8AC3E}">
        <p14:creationId xmlns:p14="http://schemas.microsoft.com/office/powerpoint/2010/main" val="1246755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877" y="116610"/>
            <a:ext cx="11743671" cy="677108"/>
          </a:xfrm>
          <a:solidFill>
            <a:schemeClr val="bg1"/>
          </a:solidFill>
        </p:spPr>
        <p:txBody>
          <a:bodyPr/>
          <a:lstStyle/>
          <a:p>
            <a:pPr defTabSz="1219070"/>
            <a:r>
              <a:rPr lang="en-US" spc="-51" dirty="0">
                <a:cs typeface="Segoe UI Semilight" panose="020B0402040204020203" pitchFamily="34" charset="0"/>
              </a:rPr>
              <a:t>Types of Errors</a:t>
            </a:r>
          </a:p>
        </p:txBody>
      </p:sp>
      <p:sp>
        <p:nvSpPr>
          <p:cNvPr id="5" name="TextBox 4">
            <a:extLst>
              <a:ext uri="{FF2B5EF4-FFF2-40B4-BE49-F238E27FC236}">
                <a16:creationId xmlns:a16="http://schemas.microsoft.com/office/drawing/2014/main" id="{35A01DF2-1AAE-4C70-A5E7-2635E0AE28CF}"/>
              </a:ext>
            </a:extLst>
          </p:cNvPr>
          <p:cNvSpPr txBox="1"/>
          <p:nvPr/>
        </p:nvSpPr>
        <p:spPr>
          <a:xfrm>
            <a:off x="88108" y="793718"/>
            <a:ext cx="11182515" cy="461665"/>
          </a:xfrm>
          <a:prstGeom prst="rect">
            <a:avLst/>
          </a:prstGeom>
          <a:noFill/>
        </p:spPr>
        <p:txBody>
          <a:bodyPr wrap="square">
            <a:spAutoFit/>
          </a:bodyPr>
          <a:lstStyle/>
          <a:p>
            <a:r>
              <a:rPr lang="en-US" sz="2400" dirty="0"/>
              <a:t>There are four types or errors that appear in the Topic Checker:</a:t>
            </a:r>
          </a:p>
        </p:txBody>
      </p:sp>
      <p:sp>
        <p:nvSpPr>
          <p:cNvPr id="8" name="Freeform: Shape 7">
            <a:extLst>
              <a:ext uri="{FF2B5EF4-FFF2-40B4-BE49-F238E27FC236}">
                <a16:creationId xmlns:a16="http://schemas.microsoft.com/office/drawing/2014/main" id="{37C04ACD-C6DE-4880-B564-8573DF83ABF3}"/>
              </a:ext>
            </a:extLst>
          </p:cNvPr>
          <p:cNvSpPr/>
          <p:nvPr/>
        </p:nvSpPr>
        <p:spPr>
          <a:xfrm>
            <a:off x="245694" y="2295723"/>
            <a:ext cx="2573090" cy="859976"/>
          </a:xfrm>
          <a:custGeom>
            <a:avLst/>
            <a:gdLst>
              <a:gd name="connsiteX0" fmla="*/ 0 w 2004029"/>
              <a:gd name="connsiteY0" fmla="*/ 50101 h 501007"/>
              <a:gd name="connsiteX1" fmla="*/ 50101 w 2004029"/>
              <a:gd name="connsiteY1" fmla="*/ 0 h 501007"/>
              <a:gd name="connsiteX2" fmla="*/ 1953928 w 2004029"/>
              <a:gd name="connsiteY2" fmla="*/ 0 h 501007"/>
              <a:gd name="connsiteX3" fmla="*/ 2004029 w 2004029"/>
              <a:gd name="connsiteY3" fmla="*/ 50101 h 501007"/>
              <a:gd name="connsiteX4" fmla="*/ 2004029 w 2004029"/>
              <a:gd name="connsiteY4" fmla="*/ 450906 h 501007"/>
              <a:gd name="connsiteX5" fmla="*/ 1953928 w 2004029"/>
              <a:gd name="connsiteY5" fmla="*/ 501007 h 501007"/>
              <a:gd name="connsiteX6" fmla="*/ 50101 w 2004029"/>
              <a:gd name="connsiteY6" fmla="*/ 501007 h 501007"/>
              <a:gd name="connsiteX7" fmla="*/ 0 w 2004029"/>
              <a:gd name="connsiteY7" fmla="*/ 450906 h 501007"/>
              <a:gd name="connsiteX8" fmla="*/ 0 w 2004029"/>
              <a:gd name="connsiteY8" fmla="*/ 50101 h 50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4029" h="501007">
                <a:moveTo>
                  <a:pt x="0" y="50101"/>
                </a:moveTo>
                <a:cubicBezTo>
                  <a:pt x="0" y="22431"/>
                  <a:pt x="22431" y="0"/>
                  <a:pt x="50101" y="0"/>
                </a:cubicBezTo>
                <a:lnTo>
                  <a:pt x="1953928" y="0"/>
                </a:lnTo>
                <a:cubicBezTo>
                  <a:pt x="1981598" y="0"/>
                  <a:pt x="2004029" y="22431"/>
                  <a:pt x="2004029" y="50101"/>
                </a:cubicBezTo>
                <a:lnTo>
                  <a:pt x="2004029" y="450906"/>
                </a:lnTo>
                <a:cubicBezTo>
                  <a:pt x="2004029" y="478576"/>
                  <a:pt x="1981598" y="501007"/>
                  <a:pt x="1953928" y="501007"/>
                </a:cubicBezTo>
                <a:lnTo>
                  <a:pt x="50101" y="501007"/>
                </a:lnTo>
                <a:cubicBezTo>
                  <a:pt x="22431" y="501007"/>
                  <a:pt x="0" y="478576"/>
                  <a:pt x="0" y="450906"/>
                </a:cubicBezTo>
                <a:lnTo>
                  <a:pt x="0" y="50101"/>
                </a:ln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1739" tIns="51739" rIns="51739" bIns="51739" numCol="1" spcCol="1270" anchor="ctr" anchorCtr="0">
            <a:noAutofit/>
          </a:bodyPr>
          <a:lstStyle/>
          <a:p>
            <a:pPr algn="ctr" defTabSz="1126039">
              <a:lnSpc>
                <a:spcPct val="90000"/>
              </a:lnSpc>
              <a:spcBef>
                <a:spcPct val="0"/>
              </a:spcBef>
              <a:spcAft>
                <a:spcPct val="35000"/>
              </a:spcAft>
            </a:pPr>
            <a:r>
              <a:rPr lang="en-US" sz="2400" dirty="0">
                <a:solidFill>
                  <a:schemeClr val="accent1"/>
                </a:solidFill>
              </a:rPr>
              <a:t>Node </a:t>
            </a:r>
          </a:p>
        </p:txBody>
      </p:sp>
      <p:sp>
        <p:nvSpPr>
          <p:cNvPr id="21" name="Freeform: Shape 20">
            <a:extLst>
              <a:ext uri="{FF2B5EF4-FFF2-40B4-BE49-F238E27FC236}">
                <a16:creationId xmlns:a16="http://schemas.microsoft.com/office/drawing/2014/main" id="{060A3E87-9204-4814-9E00-863BFEAB78CB}"/>
              </a:ext>
            </a:extLst>
          </p:cNvPr>
          <p:cNvSpPr/>
          <p:nvPr/>
        </p:nvSpPr>
        <p:spPr>
          <a:xfrm>
            <a:off x="720436" y="3024298"/>
            <a:ext cx="2197297" cy="1739942"/>
          </a:xfrm>
          <a:custGeom>
            <a:avLst/>
            <a:gdLst>
              <a:gd name="connsiteX0" fmla="*/ 0 w 2004029"/>
              <a:gd name="connsiteY0" fmla="*/ 50101 h 501007"/>
              <a:gd name="connsiteX1" fmla="*/ 50101 w 2004029"/>
              <a:gd name="connsiteY1" fmla="*/ 0 h 501007"/>
              <a:gd name="connsiteX2" fmla="*/ 1953928 w 2004029"/>
              <a:gd name="connsiteY2" fmla="*/ 0 h 501007"/>
              <a:gd name="connsiteX3" fmla="*/ 2004029 w 2004029"/>
              <a:gd name="connsiteY3" fmla="*/ 50101 h 501007"/>
              <a:gd name="connsiteX4" fmla="*/ 2004029 w 2004029"/>
              <a:gd name="connsiteY4" fmla="*/ 450906 h 501007"/>
              <a:gd name="connsiteX5" fmla="*/ 1953928 w 2004029"/>
              <a:gd name="connsiteY5" fmla="*/ 501007 h 501007"/>
              <a:gd name="connsiteX6" fmla="*/ 50101 w 2004029"/>
              <a:gd name="connsiteY6" fmla="*/ 501007 h 501007"/>
              <a:gd name="connsiteX7" fmla="*/ 0 w 2004029"/>
              <a:gd name="connsiteY7" fmla="*/ 450906 h 501007"/>
              <a:gd name="connsiteX8" fmla="*/ 0 w 2004029"/>
              <a:gd name="connsiteY8" fmla="*/ 50101 h 50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4029" h="501007">
                <a:moveTo>
                  <a:pt x="0" y="50101"/>
                </a:moveTo>
                <a:cubicBezTo>
                  <a:pt x="0" y="22431"/>
                  <a:pt x="22431" y="0"/>
                  <a:pt x="50101" y="0"/>
                </a:cubicBezTo>
                <a:lnTo>
                  <a:pt x="1953928" y="0"/>
                </a:lnTo>
                <a:cubicBezTo>
                  <a:pt x="1981598" y="0"/>
                  <a:pt x="2004029" y="22431"/>
                  <a:pt x="2004029" y="50101"/>
                </a:cubicBezTo>
                <a:lnTo>
                  <a:pt x="2004029" y="450906"/>
                </a:lnTo>
                <a:cubicBezTo>
                  <a:pt x="2004029" y="478576"/>
                  <a:pt x="1981598" y="501007"/>
                  <a:pt x="1953928" y="501007"/>
                </a:cubicBezTo>
                <a:lnTo>
                  <a:pt x="50101" y="501007"/>
                </a:lnTo>
                <a:cubicBezTo>
                  <a:pt x="22431" y="501007"/>
                  <a:pt x="0" y="478576"/>
                  <a:pt x="0" y="450906"/>
                </a:cubicBezTo>
                <a:lnTo>
                  <a:pt x="0" y="50101"/>
                </a:lnTo>
                <a:close/>
              </a:path>
            </a:pathLst>
          </a:custGeom>
          <a:solidFill>
            <a:schemeClr val="bg1">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1920" tIns="243840" rIns="121920" bIns="31419" numCol="1" spcCol="1270" anchor="t" anchorCtr="0">
            <a:noAutofit/>
          </a:bodyPr>
          <a:lstStyle/>
          <a:p>
            <a:pPr defTabSz="414856">
              <a:lnSpc>
                <a:spcPct val="90000"/>
              </a:lnSpc>
              <a:spcBef>
                <a:spcPct val="0"/>
              </a:spcBef>
              <a:spcAft>
                <a:spcPct val="35000"/>
              </a:spcAft>
            </a:pPr>
            <a:r>
              <a:rPr lang="en-US" sz="1600" dirty="0">
                <a:solidFill>
                  <a:schemeClr val="tx1"/>
                </a:solidFill>
              </a:rPr>
              <a:t>The entire node is erroneous and is highlighted red.</a:t>
            </a:r>
          </a:p>
        </p:txBody>
      </p:sp>
      <p:grpSp>
        <p:nvGrpSpPr>
          <p:cNvPr id="3" name="Group 2">
            <a:extLst>
              <a:ext uri="{FF2B5EF4-FFF2-40B4-BE49-F238E27FC236}">
                <a16:creationId xmlns:a16="http://schemas.microsoft.com/office/drawing/2014/main" id="{430766F9-87E6-46F8-B9C4-5D9A3C74DB86}"/>
              </a:ext>
              <a:ext uri="{C183D7F6-B498-43B3-948B-1728B52AA6E4}">
                <adec:decorative xmlns:adec="http://schemas.microsoft.com/office/drawing/2017/decorative" val="1"/>
              </a:ext>
            </a:extLst>
          </p:cNvPr>
          <p:cNvGrpSpPr/>
          <p:nvPr/>
        </p:nvGrpSpPr>
        <p:grpSpPr>
          <a:xfrm>
            <a:off x="972112" y="1374642"/>
            <a:ext cx="9723597" cy="4028631"/>
            <a:chOff x="972112" y="1762569"/>
            <a:chExt cx="11083994" cy="4763959"/>
          </a:xfrm>
        </p:grpSpPr>
        <p:sp>
          <p:nvSpPr>
            <p:cNvPr id="11" name="Freeform: Shape 10">
              <a:extLst>
                <a:ext uri="{FF2B5EF4-FFF2-40B4-BE49-F238E27FC236}">
                  <a16:creationId xmlns:a16="http://schemas.microsoft.com/office/drawing/2014/main" id="{86B8FC2C-EE93-4A7E-B6A2-28D09B97AC47}"/>
                </a:ext>
              </a:extLst>
            </p:cNvPr>
            <p:cNvSpPr/>
            <p:nvPr/>
          </p:nvSpPr>
          <p:spPr>
            <a:xfrm>
              <a:off x="3192869" y="2831491"/>
              <a:ext cx="2672039" cy="1016944"/>
            </a:xfrm>
            <a:custGeom>
              <a:avLst/>
              <a:gdLst>
                <a:gd name="connsiteX0" fmla="*/ 0 w 2004029"/>
                <a:gd name="connsiteY0" fmla="*/ 50101 h 501007"/>
                <a:gd name="connsiteX1" fmla="*/ 50101 w 2004029"/>
                <a:gd name="connsiteY1" fmla="*/ 0 h 501007"/>
                <a:gd name="connsiteX2" fmla="*/ 1953928 w 2004029"/>
                <a:gd name="connsiteY2" fmla="*/ 0 h 501007"/>
                <a:gd name="connsiteX3" fmla="*/ 2004029 w 2004029"/>
                <a:gd name="connsiteY3" fmla="*/ 50101 h 501007"/>
                <a:gd name="connsiteX4" fmla="*/ 2004029 w 2004029"/>
                <a:gd name="connsiteY4" fmla="*/ 450906 h 501007"/>
                <a:gd name="connsiteX5" fmla="*/ 1953928 w 2004029"/>
                <a:gd name="connsiteY5" fmla="*/ 501007 h 501007"/>
                <a:gd name="connsiteX6" fmla="*/ 50101 w 2004029"/>
                <a:gd name="connsiteY6" fmla="*/ 501007 h 501007"/>
                <a:gd name="connsiteX7" fmla="*/ 0 w 2004029"/>
                <a:gd name="connsiteY7" fmla="*/ 450906 h 501007"/>
                <a:gd name="connsiteX8" fmla="*/ 0 w 2004029"/>
                <a:gd name="connsiteY8" fmla="*/ 50101 h 50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4029" h="501007">
                  <a:moveTo>
                    <a:pt x="0" y="50101"/>
                  </a:moveTo>
                  <a:cubicBezTo>
                    <a:pt x="0" y="22431"/>
                    <a:pt x="22431" y="0"/>
                    <a:pt x="50101" y="0"/>
                  </a:cubicBezTo>
                  <a:lnTo>
                    <a:pt x="1953928" y="0"/>
                  </a:lnTo>
                  <a:cubicBezTo>
                    <a:pt x="1981598" y="0"/>
                    <a:pt x="2004029" y="22431"/>
                    <a:pt x="2004029" y="50101"/>
                  </a:cubicBezTo>
                  <a:lnTo>
                    <a:pt x="2004029" y="450906"/>
                  </a:lnTo>
                  <a:cubicBezTo>
                    <a:pt x="2004029" y="478576"/>
                    <a:pt x="1981598" y="501007"/>
                    <a:pt x="1953928" y="501007"/>
                  </a:cubicBezTo>
                  <a:lnTo>
                    <a:pt x="50101" y="501007"/>
                  </a:lnTo>
                  <a:cubicBezTo>
                    <a:pt x="22431" y="501007"/>
                    <a:pt x="0" y="478576"/>
                    <a:pt x="0" y="450906"/>
                  </a:cubicBezTo>
                  <a:lnTo>
                    <a:pt x="0" y="50101"/>
                  </a:ln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1739" tIns="51739" rIns="51739" bIns="51739" numCol="1" spcCol="1270" anchor="ctr" anchorCtr="0">
              <a:noAutofit/>
            </a:bodyPr>
            <a:lstStyle/>
            <a:p>
              <a:pPr algn="ctr" defTabSz="1126039">
                <a:lnSpc>
                  <a:spcPct val="90000"/>
                </a:lnSpc>
                <a:spcBef>
                  <a:spcPct val="0"/>
                </a:spcBef>
                <a:spcAft>
                  <a:spcPct val="35000"/>
                </a:spcAft>
              </a:pPr>
              <a:r>
                <a:rPr lang="en-US" sz="2400" dirty="0">
                  <a:solidFill>
                    <a:schemeClr val="accent1"/>
                  </a:solidFill>
                </a:rPr>
                <a:t>Field</a:t>
              </a:r>
            </a:p>
          </p:txBody>
        </p:sp>
        <p:sp>
          <p:nvSpPr>
            <p:cNvPr id="23" name="Freeform: Shape 22">
              <a:extLst>
                <a:ext uri="{FF2B5EF4-FFF2-40B4-BE49-F238E27FC236}">
                  <a16:creationId xmlns:a16="http://schemas.microsoft.com/office/drawing/2014/main" id="{3A8C71E4-8DDC-4363-BC2C-22101F11EE31}"/>
                </a:ext>
              </a:extLst>
            </p:cNvPr>
            <p:cNvSpPr/>
            <p:nvPr/>
          </p:nvSpPr>
          <p:spPr>
            <a:xfrm>
              <a:off x="3291818" y="3717032"/>
              <a:ext cx="2672039" cy="2809496"/>
            </a:xfrm>
            <a:custGeom>
              <a:avLst/>
              <a:gdLst>
                <a:gd name="connsiteX0" fmla="*/ 0 w 2004029"/>
                <a:gd name="connsiteY0" fmla="*/ 50101 h 501007"/>
                <a:gd name="connsiteX1" fmla="*/ 50101 w 2004029"/>
                <a:gd name="connsiteY1" fmla="*/ 0 h 501007"/>
                <a:gd name="connsiteX2" fmla="*/ 1953928 w 2004029"/>
                <a:gd name="connsiteY2" fmla="*/ 0 h 501007"/>
                <a:gd name="connsiteX3" fmla="*/ 2004029 w 2004029"/>
                <a:gd name="connsiteY3" fmla="*/ 50101 h 501007"/>
                <a:gd name="connsiteX4" fmla="*/ 2004029 w 2004029"/>
                <a:gd name="connsiteY4" fmla="*/ 450906 h 501007"/>
                <a:gd name="connsiteX5" fmla="*/ 1953928 w 2004029"/>
                <a:gd name="connsiteY5" fmla="*/ 501007 h 501007"/>
                <a:gd name="connsiteX6" fmla="*/ 50101 w 2004029"/>
                <a:gd name="connsiteY6" fmla="*/ 501007 h 501007"/>
                <a:gd name="connsiteX7" fmla="*/ 0 w 2004029"/>
                <a:gd name="connsiteY7" fmla="*/ 450906 h 501007"/>
                <a:gd name="connsiteX8" fmla="*/ 0 w 2004029"/>
                <a:gd name="connsiteY8" fmla="*/ 50101 h 50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4029" h="501007">
                  <a:moveTo>
                    <a:pt x="0" y="50101"/>
                  </a:moveTo>
                  <a:cubicBezTo>
                    <a:pt x="0" y="22431"/>
                    <a:pt x="22431" y="0"/>
                    <a:pt x="50101" y="0"/>
                  </a:cubicBezTo>
                  <a:lnTo>
                    <a:pt x="1953928" y="0"/>
                  </a:lnTo>
                  <a:cubicBezTo>
                    <a:pt x="1981598" y="0"/>
                    <a:pt x="2004029" y="22431"/>
                    <a:pt x="2004029" y="50101"/>
                  </a:cubicBezTo>
                  <a:lnTo>
                    <a:pt x="2004029" y="450906"/>
                  </a:lnTo>
                  <a:cubicBezTo>
                    <a:pt x="2004029" y="478576"/>
                    <a:pt x="1981598" y="501007"/>
                    <a:pt x="1953928" y="501007"/>
                  </a:cubicBezTo>
                  <a:lnTo>
                    <a:pt x="50101" y="501007"/>
                  </a:lnTo>
                  <a:cubicBezTo>
                    <a:pt x="22431" y="501007"/>
                    <a:pt x="0" y="478576"/>
                    <a:pt x="0" y="450906"/>
                  </a:cubicBezTo>
                  <a:lnTo>
                    <a:pt x="0" y="50101"/>
                  </a:lnTo>
                  <a:close/>
                </a:path>
              </a:pathLst>
            </a:custGeom>
            <a:solidFill>
              <a:schemeClr val="bg1">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1920" tIns="243840" rIns="121920" bIns="31419" numCol="1" spcCol="1270" anchor="t" anchorCtr="0">
              <a:noAutofit/>
            </a:bodyPr>
            <a:lstStyle/>
            <a:p>
              <a:pPr defTabSz="414856">
                <a:lnSpc>
                  <a:spcPct val="90000"/>
                </a:lnSpc>
                <a:spcBef>
                  <a:spcPct val="0"/>
                </a:spcBef>
                <a:spcAft>
                  <a:spcPct val="35000"/>
                </a:spcAft>
              </a:pPr>
              <a:r>
                <a:rPr lang="en-US" sz="1600" dirty="0">
                  <a:solidFill>
                    <a:schemeClr val="tx1"/>
                  </a:solidFill>
                </a:rPr>
                <a:t>The field might be missing required data and is highlighted red.</a:t>
              </a:r>
            </a:p>
          </p:txBody>
        </p:sp>
        <p:sp>
          <p:nvSpPr>
            <p:cNvPr id="14" name="Freeform: Shape 13">
              <a:extLst>
                <a:ext uri="{FF2B5EF4-FFF2-40B4-BE49-F238E27FC236}">
                  <a16:creationId xmlns:a16="http://schemas.microsoft.com/office/drawing/2014/main" id="{F4E0F5F5-0403-463B-9D24-788C0F3A019D}"/>
                </a:ext>
              </a:extLst>
            </p:cNvPr>
            <p:cNvSpPr/>
            <p:nvPr/>
          </p:nvSpPr>
          <p:spPr>
            <a:xfrm>
              <a:off x="6238994" y="2831491"/>
              <a:ext cx="2672039" cy="1016944"/>
            </a:xfrm>
            <a:custGeom>
              <a:avLst/>
              <a:gdLst>
                <a:gd name="connsiteX0" fmla="*/ 0 w 2004029"/>
                <a:gd name="connsiteY0" fmla="*/ 50101 h 501007"/>
                <a:gd name="connsiteX1" fmla="*/ 50101 w 2004029"/>
                <a:gd name="connsiteY1" fmla="*/ 0 h 501007"/>
                <a:gd name="connsiteX2" fmla="*/ 1953928 w 2004029"/>
                <a:gd name="connsiteY2" fmla="*/ 0 h 501007"/>
                <a:gd name="connsiteX3" fmla="*/ 2004029 w 2004029"/>
                <a:gd name="connsiteY3" fmla="*/ 50101 h 501007"/>
                <a:gd name="connsiteX4" fmla="*/ 2004029 w 2004029"/>
                <a:gd name="connsiteY4" fmla="*/ 450906 h 501007"/>
                <a:gd name="connsiteX5" fmla="*/ 1953928 w 2004029"/>
                <a:gd name="connsiteY5" fmla="*/ 501007 h 501007"/>
                <a:gd name="connsiteX6" fmla="*/ 50101 w 2004029"/>
                <a:gd name="connsiteY6" fmla="*/ 501007 h 501007"/>
                <a:gd name="connsiteX7" fmla="*/ 0 w 2004029"/>
                <a:gd name="connsiteY7" fmla="*/ 450906 h 501007"/>
                <a:gd name="connsiteX8" fmla="*/ 0 w 2004029"/>
                <a:gd name="connsiteY8" fmla="*/ 50101 h 50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4029" h="501007">
                  <a:moveTo>
                    <a:pt x="0" y="50101"/>
                  </a:moveTo>
                  <a:cubicBezTo>
                    <a:pt x="0" y="22431"/>
                    <a:pt x="22431" y="0"/>
                    <a:pt x="50101" y="0"/>
                  </a:cubicBezTo>
                  <a:lnTo>
                    <a:pt x="1953928" y="0"/>
                  </a:lnTo>
                  <a:cubicBezTo>
                    <a:pt x="1981598" y="0"/>
                    <a:pt x="2004029" y="22431"/>
                    <a:pt x="2004029" y="50101"/>
                  </a:cubicBezTo>
                  <a:lnTo>
                    <a:pt x="2004029" y="450906"/>
                  </a:lnTo>
                  <a:cubicBezTo>
                    <a:pt x="2004029" y="478576"/>
                    <a:pt x="1981598" y="501007"/>
                    <a:pt x="1953928" y="501007"/>
                  </a:cubicBezTo>
                  <a:lnTo>
                    <a:pt x="50101" y="501007"/>
                  </a:lnTo>
                  <a:cubicBezTo>
                    <a:pt x="22431" y="501007"/>
                    <a:pt x="0" y="478576"/>
                    <a:pt x="0" y="450906"/>
                  </a:cubicBezTo>
                  <a:lnTo>
                    <a:pt x="0" y="50101"/>
                  </a:ln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1739" tIns="51739" rIns="51739" bIns="51739" numCol="1" spcCol="1270" anchor="ctr" anchorCtr="0">
              <a:noAutofit/>
            </a:bodyPr>
            <a:lstStyle/>
            <a:p>
              <a:pPr algn="ctr" defTabSz="1126039">
                <a:lnSpc>
                  <a:spcPct val="90000"/>
                </a:lnSpc>
                <a:spcBef>
                  <a:spcPct val="0"/>
                </a:spcBef>
                <a:spcAft>
                  <a:spcPct val="35000"/>
                </a:spcAft>
              </a:pPr>
              <a:r>
                <a:rPr lang="en-US" sz="2400" dirty="0">
                  <a:solidFill>
                    <a:schemeClr val="accent1"/>
                  </a:solidFill>
                </a:rPr>
                <a:t>Expression</a:t>
              </a:r>
            </a:p>
          </p:txBody>
        </p:sp>
        <p:sp>
          <p:nvSpPr>
            <p:cNvPr id="25" name="Freeform: Shape 24">
              <a:extLst>
                <a:ext uri="{FF2B5EF4-FFF2-40B4-BE49-F238E27FC236}">
                  <a16:creationId xmlns:a16="http://schemas.microsoft.com/office/drawing/2014/main" id="{B911990C-5244-4F19-BFAA-CC21C09FBDD7}"/>
                </a:ext>
              </a:extLst>
            </p:cNvPr>
            <p:cNvSpPr/>
            <p:nvPr/>
          </p:nvSpPr>
          <p:spPr>
            <a:xfrm>
              <a:off x="6337943" y="3717032"/>
              <a:ext cx="2672039" cy="2809496"/>
            </a:xfrm>
            <a:custGeom>
              <a:avLst/>
              <a:gdLst>
                <a:gd name="connsiteX0" fmla="*/ 0 w 2004029"/>
                <a:gd name="connsiteY0" fmla="*/ 50101 h 501007"/>
                <a:gd name="connsiteX1" fmla="*/ 50101 w 2004029"/>
                <a:gd name="connsiteY1" fmla="*/ 0 h 501007"/>
                <a:gd name="connsiteX2" fmla="*/ 1953928 w 2004029"/>
                <a:gd name="connsiteY2" fmla="*/ 0 h 501007"/>
                <a:gd name="connsiteX3" fmla="*/ 2004029 w 2004029"/>
                <a:gd name="connsiteY3" fmla="*/ 50101 h 501007"/>
                <a:gd name="connsiteX4" fmla="*/ 2004029 w 2004029"/>
                <a:gd name="connsiteY4" fmla="*/ 450906 h 501007"/>
                <a:gd name="connsiteX5" fmla="*/ 1953928 w 2004029"/>
                <a:gd name="connsiteY5" fmla="*/ 501007 h 501007"/>
                <a:gd name="connsiteX6" fmla="*/ 50101 w 2004029"/>
                <a:gd name="connsiteY6" fmla="*/ 501007 h 501007"/>
                <a:gd name="connsiteX7" fmla="*/ 0 w 2004029"/>
                <a:gd name="connsiteY7" fmla="*/ 450906 h 501007"/>
                <a:gd name="connsiteX8" fmla="*/ 0 w 2004029"/>
                <a:gd name="connsiteY8" fmla="*/ 50101 h 50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4029" h="501007">
                  <a:moveTo>
                    <a:pt x="0" y="50101"/>
                  </a:moveTo>
                  <a:cubicBezTo>
                    <a:pt x="0" y="22431"/>
                    <a:pt x="22431" y="0"/>
                    <a:pt x="50101" y="0"/>
                  </a:cubicBezTo>
                  <a:lnTo>
                    <a:pt x="1953928" y="0"/>
                  </a:lnTo>
                  <a:cubicBezTo>
                    <a:pt x="1981598" y="0"/>
                    <a:pt x="2004029" y="22431"/>
                    <a:pt x="2004029" y="50101"/>
                  </a:cubicBezTo>
                  <a:lnTo>
                    <a:pt x="2004029" y="450906"/>
                  </a:lnTo>
                  <a:cubicBezTo>
                    <a:pt x="2004029" y="478576"/>
                    <a:pt x="1981598" y="501007"/>
                    <a:pt x="1953928" y="501007"/>
                  </a:cubicBezTo>
                  <a:lnTo>
                    <a:pt x="50101" y="501007"/>
                  </a:lnTo>
                  <a:cubicBezTo>
                    <a:pt x="22431" y="501007"/>
                    <a:pt x="0" y="478576"/>
                    <a:pt x="0" y="450906"/>
                  </a:cubicBezTo>
                  <a:lnTo>
                    <a:pt x="0" y="50101"/>
                  </a:lnTo>
                  <a:close/>
                </a:path>
              </a:pathLst>
            </a:custGeom>
            <a:solidFill>
              <a:schemeClr val="bg1">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1920" tIns="243840" rIns="121920" bIns="31419" numCol="1" spcCol="1270" anchor="t" anchorCtr="0">
              <a:noAutofit/>
            </a:bodyPr>
            <a:lstStyle/>
            <a:p>
              <a:pPr defTabSz="414856">
                <a:lnSpc>
                  <a:spcPct val="90000"/>
                </a:lnSpc>
                <a:spcBef>
                  <a:spcPct val="0"/>
                </a:spcBef>
                <a:spcAft>
                  <a:spcPct val="35000"/>
                </a:spcAft>
              </a:pPr>
              <a:r>
                <a:rPr lang="en-US" sz="1600" dirty="0">
                  <a:solidFill>
                    <a:schemeClr val="tx1"/>
                  </a:solidFill>
                </a:rPr>
                <a:t>The expression might be invalid and is highlighted red.</a:t>
              </a:r>
            </a:p>
          </p:txBody>
        </p:sp>
        <p:sp>
          <p:nvSpPr>
            <p:cNvPr id="17" name="Freeform: Shape 16">
              <a:extLst>
                <a:ext uri="{FF2B5EF4-FFF2-40B4-BE49-F238E27FC236}">
                  <a16:creationId xmlns:a16="http://schemas.microsoft.com/office/drawing/2014/main" id="{55E44DE2-C209-49B1-AC99-6A99AE232CDE}"/>
                </a:ext>
              </a:extLst>
            </p:cNvPr>
            <p:cNvSpPr/>
            <p:nvPr/>
          </p:nvSpPr>
          <p:spPr>
            <a:xfrm>
              <a:off x="9285118" y="2831491"/>
              <a:ext cx="2770988" cy="1016944"/>
            </a:xfrm>
            <a:custGeom>
              <a:avLst/>
              <a:gdLst>
                <a:gd name="connsiteX0" fmla="*/ 0 w 2004029"/>
                <a:gd name="connsiteY0" fmla="*/ 50101 h 501007"/>
                <a:gd name="connsiteX1" fmla="*/ 50101 w 2004029"/>
                <a:gd name="connsiteY1" fmla="*/ 0 h 501007"/>
                <a:gd name="connsiteX2" fmla="*/ 1953928 w 2004029"/>
                <a:gd name="connsiteY2" fmla="*/ 0 h 501007"/>
                <a:gd name="connsiteX3" fmla="*/ 2004029 w 2004029"/>
                <a:gd name="connsiteY3" fmla="*/ 50101 h 501007"/>
                <a:gd name="connsiteX4" fmla="*/ 2004029 w 2004029"/>
                <a:gd name="connsiteY4" fmla="*/ 450906 h 501007"/>
                <a:gd name="connsiteX5" fmla="*/ 1953928 w 2004029"/>
                <a:gd name="connsiteY5" fmla="*/ 501007 h 501007"/>
                <a:gd name="connsiteX6" fmla="*/ 50101 w 2004029"/>
                <a:gd name="connsiteY6" fmla="*/ 501007 h 501007"/>
                <a:gd name="connsiteX7" fmla="*/ 0 w 2004029"/>
                <a:gd name="connsiteY7" fmla="*/ 450906 h 501007"/>
                <a:gd name="connsiteX8" fmla="*/ 0 w 2004029"/>
                <a:gd name="connsiteY8" fmla="*/ 50101 h 50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4029" h="501007">
                  <a:moveTo>
                    <a:pt x="0" y="50101"/>
                  </a:moveTo>
                  <a:cubicBezTo>
                    <a:pt x="0" y="22431"/>
                    <a:pt x="22431" y="0"/>
                    <a:pt x="50101" y="0"/>
                  </a:cubicBezTo>
                  <a:lnTo>
                    <a:pt x="1953928" y="0"/>
                  </a:lnTo>
                  <a:cubicBezTo>
                    <a:pt x="1981598" y="0"/>
                    <a:pt x="2004029" y="22431"/>
                    <a:pt x="2004029" y="50101"/>
                  </a:cubicBezTo>
                  <a:lnTo>
                    <a:pt x="2004029" y="450906"/>
                  </a:lnTo>
                  <a:cubicBezTo>
                    <a:pt x="2004029" y="478576"/>
                    <a:pt x="1981598" y="501007"/>
                    <a:pt x="1953928" y="501007"/>
                  </a:cubicBezTo>
                  <a:lnTo>
                    <a:pt x="50101" y="501007"/>
                  </a:lnTo>
                  <a:cubicBezTo>
                    <a:pt x="22431" y="501007"/>
                    <a:pt x="0" y="478576"/>
                    <a:pt x="0" y="450906"/>
                  </a:cubicBezTo>
                  <a:lnTo>
                    <a:pt x="0" y="50101"/>
                  </a:ln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1739" tIns="51739" rIns="51739" bIns="51739" numCol="1" spcCol="1270" anchor="ctr" anchorCtr="0">
              <a:noAutofit/>
            </a:bodyPr>
            <a:lstStyle/>
            <a:p>
              <a:pPr algn="ctr" defTabSz="1126039">
                <a:lnSpc>
                  <a:spcPct val="90000"/>
                </a:lnSpc>
                <a:spcBef>
                  <a:spcPct val="0"/>
                </a:spcBef>
                <a:spcAft>
                  <a:spcPct val="35000"/>
                </a:spcAft>
              </a:pPr>
              <a:r>
                <a:rPr lang="en-US" sz="2400" dirty="0">
                  <a:solidFill>
                    <a:schemeClr val="accent1"/>
                  </a:solidFill>
                </a:rPr>
                <a:t>Variable deletion</a:t>
              </a:r>
            </a:p>
          </p:txBody>
        </p:sp>
        <p:sp>
          <p:nvSpPr>
            <p:cNvPr id="27" name="Freeform: Shape 26">
              <a:extLst>
                <a:ext uri="{FF2B5EF4-FFF2-40B4-BE49-F238E27FC236}">
                  <a16:creationId xmlns:a16="http://schemas.microsoft.com/office/drawing/2014/main" id="{E4F6C829-A945-4689-A206-0147BEF8A62F}"/>
                </a:ext>
              </a:extLst>
            </p:cNvPr>
            <p:cNvSpPr/>
            <p:nvPr/>
          </p:nvSpPr>
          <p:spPr>
            <a:xfrm>
              <a:off x="9384067" y="3717032"/>
              <a:ext cx="2672039" cy="2645662"/>
            </a:xfrm>
            <a:custGeom>
              <a:avLst/>
              <a:gdLst>
                <a:gd name="connsiteX0" fmla="*/ 0 w 2004029"/>
                <a:gd name="connsiteY0" fmla="*/ 50101 h 501007"/>
                <a:gd name="connsiteX1" fmla="*/ 50101 w 2004029"/>
                <a:gd name="connsiteY1" fmla="*/ 0 h 501007"/>
                <a:gd name="connsiteX2" fmla="*/ 1953928 w 2004029"/>
                <a:gd name="connsiteY2" fmla="*/ 0 h 501007"/>
                <a:gd name="connsiteX3" fmla="*/ 2004029 w 2004029"/>
                <a:gd name="connsiteY3" fmla="*/ 50101 h 501007"/>
                <a:gd name="connsiteX4" fmla="*/ 2004029 w 2004029"/>
                <a:gd name="connsiteY4" fmla="*/ 450906 h 501007"/>
                <a:gd name="connsiteX5" fmla="*/ 1953928 w 2004029"/>
                <a:gd name="connsiteY5" fmla="*/ 501007 h 501007"/>
                <a:gd name="connsiteX6" fmla="*/ 50101 w 2004029"/>
                <a:gd name="connsiteY6" fmla="*/ 501007 h 501007"/>
                <a:gd name="connsiteX7" fmla="*/ 0 w 2004029"/>
                <a:gd name="connsiteY7" fmla="*/ 450906 h 501007"/>
                <a:gd name="connsiteX8" fmla="*/ 0 w 2004029"/>
                <a:gd name="connsiteY8" fmla="*/ 50101 h 50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4029" h="501007">
                  <a:moveTo>
                    <a:pt x="0" y="50101"/>
                  </a:moveTo>
                  <a:cubicBezTo>
                    <a:pt x="0" y="22431"/>
                    <a:pt x="22431" y="0"/>
                    <a:pt x="50101" y="0"/>
                  </a:cubicBezTo>
                  <a:lnTo>
                    <a:pt x="1953928" y="0"/>
                  </a:lnTo>
                  <a:cubicBezTo>
                    <a:pt x="1981598" y="0"/>
                    <a:pt x="2004029" y="22431"/>
                    <a:pt x="2004029" y="50101"/>
                  </a:cubicBezTo>
                  <a:lnTo>
                    <a:pt x="2004029" y="450906"/>
                  </a:lnTo>
                  <a:cubicBezTo>
                    <a:pt x="2004029" y="478576"/>
                    <a:pt x="1981598" y="501007"/>
                    <a:pt x="1953928" y="501007"/>
                  </a:cubicBezTo>
                  <a:lnTo>
                    <a:pt x="50101" y="501007"/>
                  </a:lnTo>
                  <a:cubicBezTo>
                    <a:pt x="22431" y="501007"/>
                    <a:pt x="0" y="478576"/>
                    <a:pt x="0" y="450906"/>
                  </a:cubicBezTo>
                  <a:lnTo>
                    <a:pt x="0" y="50101"/>
                  </a:lnTo>
                  <a:close/>
                </a:path>
              </a:pathLst>
            </a:custGeom>
            <a:solidFill>
              <a:schemeClr val="bg1">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1920" tIns="243840" rIns="121920" bIns="31419" numCol="1" spcCol="1270" anchor="t" anchorCtr="0">
              <a:noAutofit/>
            </a:bodyPr>
            <a:lstStyle/>
            <a:p>
              <a:pPr defTabSz="414856">
                <a:lnSpc>
                  <a:spcPct val="90000"/>
                </a:lnSpc>
                <a:spcBef>
                  <a:spcPct val="0"/>
                </a:spcBef>
                <a:spcAft>
                  <a:spcPct val="35000"/>
                </a:spcAft>
              </a:pPr>
              <a:r>
                <a:rPr lang="en-US" sz="1600" dirty="0">
                  <a:solidFill>
                    <a:schemeClr val="tx1"/>
                  </a:solidFill>
                </a:rPr>
                <a:t>A variable in a topic was deleted and is highlighted red wherever it was used. This causes the variable to become "orphaned", and it must be either removed or replaced.</a:t>
              </a:r>
            </a:p>
          </p:txBody>
        </p:sp>
        <p:pic>
          <p:nvPicPr>
            <p:cNvPr id="37" name="Graphic 36">
              <a:extLst>
                <a:ext uri="{FF2B5EF4-FFF2-40B4-BE49-F238E27FC236}">
                  <a16:creationId xmlns:a16="http://schemas.microsoft.com/office/drawing/2014/main" id="{1180DCB4-D6A3-4B22-AE05-1F07B32BF16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2112" y="1793769"/>
              <a:ext cx="1219200" cy="1219200"/>
            </a:xfrm>
            <a:prstGeom prst="rect">
              <a:avLst/>
            </a:prstGeom>
            <a:effectLst>
              <a:outerShdw blurRad="63500" sx="102000" sy="102000" algn="ctr" rotWithShape="0">
                <a:prstClr val="black">
                  <a:alpha val="40000"/>
                </a:prstClr>
              </a:outerShdw>
            </a:effectLst>
          </p:spPr>
        </p:pic>
        <p:pic>
          <p:nvPicPr>
            <p:cNvPr id="39" name="Graphic 38">
              <a:extLst>
                <a:ext uri="{FF2B5EF4-FFF2-40B4-BE49-F238E27FC236}">
                  <a16:creationId xmlns:a16="http://schemas.microsoft.com/office/drawing/2014/main" id="{A5362D5A-F867-4A47-B8D3-BE0ADF00657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919287" y="1793769"/>
              <a:ext cx="1219200" cy="1219200"/>
            </a:xfrm>
            <a:prstGeom prst="rect">
              <a:avLst/>
            </a:prstGeom>
            <a:effectLst>
              <a:outerShdw blurRad="63500" sx="102000" sy="102000" algn="ctr" rotWithShape="0">
                <a:prstClr val="black">
                  <a:alpha val="40000"/>
                </a:prstClr>
              </a:outerShdw>
            </a:effectLst>
          </p:spPr>
        </p:pic>
        <p:pic>
          <p:nvPicPr>
            <p:cNvPr id="41" name="Graphic 40">
              <a:extLst>
                <a:ext uri="{FF2B5EF4-FFF2-40B4-BE49-F238E27FC236}">
                  <a16:creationId xmlns:a16="http://schemas.microsoft.com/office/drawing/2014/main" id="{9F8D2A3D-DCA0-45DA-B75F-5293694FACB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965411" y="1786659"/>
              <a:ext cx="1219200" cy="1219200"/>
            </a:xfrm>
            <a:prstGeom prst="rect">
              <a:avLst/>
            </a:prstGeom>
            <a:effectLst>
              <a:outerShdw blurRad="63500" sx="102000" sy="102000" algn="ctr" rotWithShape="0">
                <a:prstClr val="black">
                  <a:alpha val="40000"/>
                </a:prstClr>
              </a:outerShdw>
            </a:effectLst>
          </p:spPr>
        </p:pic>
        <p:pic>
          <p:nvPicPr>
            <p:cNvPr id="43" name="Graphic 42">
              <a:extLst>
                <a:ext uri="{FF2B5EF4-FFF2-40B4-BE49-F238E27FC236}">
                  <a16:creationId xmlns:a16="http://schemas.microsoft.com/office/drawing/2014/main" id="{65CDC611-A033-417A-BD90-C137CE6CE00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919497" y="1762569"/>
              <a:ext cx="1219200" cy="1219200"/>
            </a:xfrm>
            <a:prstGeom prst="rect">
              <a:avLst/>
            </a:prstGeom>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2610681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117" y="88900"/>
            <a:ext cx="11721432" cy="677108"/>
          </a:xfrm>
          <a:solidFill>
            <a:schemeClr val="bg1"/>
          </a:solidFill>
        </p:spPr>
        <p:txBody>
          <a:bodyPr/>
          <a:lstStyle/>
          <a:p>
            <a:pPr defTabSz="1219070"/>
            <a:r>
              <a:rPr lang="en-US" spc="-51" dirty="0">
                <a:cs typeface="Segoe UI Semilight" panose="020B0402040204020203" pitchFamily="34" charset="0"/>
              </a:rPr>
              <a:t>Topic Status</a:t>
            </a:r>
          </a:p>
        </p:txBody>
      </p:sp>
      <p:sp>
        <p:nvSpPr>
          <p:cNvPr id="5" name="TextBox 4">
            <a:extLst>
              <a:ext uri="{FF2B5EF4-FFF2-40B4-BE49-F238E27FC236}">
                <a16:creationId xmlns:a16="http://schemas.microsoft.com/office/drawing/2014/main" id="{4B92B275-DA70-467E-8105-B42D0E76AA7D}"/>
              </a:ext>
            </a:extLst>
          </p:cNvPr>
          <p:cNvSpPr txBox="1"/>
          <p:nvPr/>
        </p:nvSpPr>
        <p:spPr>
          <a:xfrm>
            <a:off x="148580" y="660773"/>
            <a:ext cx="7106695" cy="461665"/>
          </a:xfrm>
          <a:prstGeom prst="rect">
            <a:avLst/>
          </a:prstGeom>
          <a:noFill/>
        </p:spPr>
        <p:txBody>
          <a:bodyPr wrap="square">
            <a:spAutoFit/>
          </a:bodyPr>
          <a:lstStyle/>
          <a:p>
            <a:r>
              <a:rPr lang="en-US" sz="2400" dirty="0"/>
              <a:t>Topics can have a status of </a:t>
            </a:r>
            <a:r>
              <a:rPr lang="en-US" sz="2400" b="1" dirty="0"/>
              <a:t>On</a:t>
            </a:r>
            <a:r>
              <a:rPr lang="en-US" sz="2400" dirty="0"/>
              <a:t> or </a:t>
            </a:r>
            <a:r>
              <a:rPr lang="en-US" sz="2400" b="1" dirty="0"/>
              <a:t>Off:</a:t>
            </a:r>
            <a:endParaRPr lang="en-US" sz="2400" dirty="0"/>
          </a:p>
        </p:txBody>
      </p:sp>
      <p:sp>
        <p:nvSpPr>
          <p:cNvPr id="12" name="Freeform: Shape 11">
            <a:extLst>
              <a:ext uri="{FF2B5EF4-FFF2-40B4-BE49-F238E27FC236}">
                <a16:creationId xmlns:a16="http://schemas.microsoft.com/office/drawing/2014/main" id="{49B95680-34A0-4D10-9475-A2A116FCB4A0}"/>
              </a:ext>
            </a:extLst>
          </p:cNvPr>
          <p:cNvSpPr/>
          <p:nvPr/>
        </p:nvSpPr>
        <p:spPr>
          <a:xfrm>
            <a:off x="633354" y="1200022"/>
            <a:ext cx="3381072" cy="792274"/>
          </a:xfrm>
          <a:custGeom>
            <a:avLst/>
            <a:gdLst>
              <a:gd name="connsiteX0" fmla="*/ 0 w 3190024"/>
              <a:gd name="connsiteY0" fmla="*/ 206954 h 1241702"/>
              <a:gd name="connsiteX1" fmla="*/ 206954 w 3190024"/>
              <a:gd name="connsiteY1" fmla="*/ 0 h 1241702"/>
              <a:gd name="connsiteX2" fmla="*/ 2983070 w 3190024"/>
              <a:gd name="connsiteY2" fmla="*/ 0 h 1241702"/>
              <a:gd name="connsiteX3" fmla="*/ 3190024 w 3190024"/>
              <a:gd name="connsiteY3" fmla="*/ 206954 h 1241702"/>
              <a:gd name="connsiteX4" fmla="*/ 3190024 w 3190024"/>
              <a:gd name="connsiteY4" fmla="*/ 1034748 h 1241702"/>
              <a:gd name="connsiteX5" fmla="*/ 2983070 w 3190024"/>
              <a:gd name="connsiteY5" fmla="*/ 1241702 h 1241702"/>
              <a:gd name="connsiteX6" fmla="*/ 206954 w 3190024"/>
              <a:gd name="connsiteY6" fmla="*/ 1241702 h 1241702"/>
              <a:gd name="connsiteX7" fmla="*/ 0 w 3190024"/>
              <a:gd name="connsiteY7" fmla="*/ 1034748 h 1241702"/>
              <a:gd name="connsiteX8" fmla="*/ 0 w 3190024"/>
              <a:gd name="connsiteY8" fmla="*/ 206954 h 124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0024" h="1241702">
                <a:moveTo>
                  <a:pt x="0" y="206954"/>
                </a:moveTo>
                <a:cubicBezTo>
                  <a:pt x="0" y="92656"/>
                  <a:pt x="92656" y="0"/>
                  <a:pt x="206954" y="0"/>
                </a:cubicBezTo>
                <a:lnTo>
                  <a:pt x="2983070" y="0"/>
                </a:lnTo>
                <a:cubicBezTo>
                  <a:pt x="3097368" y="0"/>
                  <a:pt x="3190024" y="92656"/>
                  <a:pt x="3190024" y="206954"/>
                </a:cubicBezTo>
                <a:lnTo>
                  <a:pt x="3190024" y="1034748"/>
                </a:lnTo>
                <a:cubicBezTo>
                  <a:pt x="3190024" y="1149046"/>
                  <a:pt x="3097368" y="1241702"/>
                  <a:pt x="2983070" y="1241702"/>
                </a:cubicBezTo>
                <a:lnTo>
                  <a:pt x="206954" y="1241702"/>
                </a:lnTo>
                <a:cubicBezTo>
                  <a:pt x="92656" y="1241702"/>
                  <a:pt x="0" y="1149046"/>
                  <a:pt x="0" y="1034748"/>
                </a:cubicBezTo>
                <a:lnTo>
                  <a:pt x="0" y="206954"/>
                </a:lnTo>
                <a:close/>
              </a:path>
            </a:pathLst>
          </a:custGeom>
          <a:no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2260" tIns="126540" rIns="172260" bIns="126540" numCol="1" spcCol="1270" anchor="ctr" anchorCtr="0">
            <a:noAutofit/>
          </a:bodyPr>
          <a:lstStyle/>
          <a:p>
            <a:pPr algn="ctr" defTabSz="1066773">
              <a:lnSpc>
                <a:spcPct val="90000"/>
              </a:lnSpc>
              <a:spcBef>
                <a:spcPct val="0"/>
              </a:spcBef>
              <a:spcAft>
                <a:spcPct val="35000"/>
              </a:spcAft>
            </a:pPr>
            <a:r>
              <a:rPr lang="en-US" sz="2000" b="1" dirty="0">
                <a:solidFill>
                  <a:schemeClr val="tx2"/>
                </a:solidFill>
              </a:rPr>
              <a:t>When a topic is On</a:t>
            </a:r>
            <a:endParaRPr lang="en-US" sz="2000" dirty="0">
              <a:solidFill>
                <a:schemeClr val="tx2"/>
              </a:solidFill>
            </a:endParaRPr>
          </a:p>
        </p:txBody>
      </p:sp>
      <p:sp>
        <p:nvSpPr>
          <p:cNvPr id="11" name="Rectangle: Rounded Corners 10">
            <a:extLst>
              <a:ext uri="{FF2B5EF4-FFF2-40B4-BE49-F238E27FC236}">
                <a16:creationId xmlns:a16="http://schemas.microsoft.com/office/drawing/2014/main" id="{44D8A28F-3FCA-4383-8A57-C3A540DD1A5F}"/>
              </a:ext>
            </a:extLst>
          </p:cNvPr>
          <p:cNvSpPr/>
          <p:nvPr/>
        </p:nvSpPr>
        <p:spPr>
          <a:xfrm>
            <a:off x="4530814" y="1074641"/>
            <a:ext cx="7027832" cy="1407549"/>
          </a:xfrm>
          <a:prstGeom prst="roundRect">
            <a:avLst/>
          </a:prstGeom>
          <a:solidFill>
            <a:schemeClr val="accent3">
              <a:lumMod val="5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6041" tIns="117081" rIns="150101" bIns="117084" numCol="1" spcCol="1270" anchor="ctr" anchorCtr="0">
            <a:noAutofit/>
          </a:bodyPr>
          <a:lstStyle/>
          <a:p>
            <a:pPr marL="0" lvl="1" defTabSz="770447">
              <a:lnSpc>
                <a:spcPct val="90000"/>
              </a:lnSpc>
              <a:spcBef>
                <a:spcPct val="0"/>
              </a:spcBef>
              <a:spcAft>
                <a:spcPct val="15000"/>
              </a:spcAft>
            </a:pPr>
            <a:r>
              <a:rPr lang="en-US" sz="1600" dirty="0">
                <a:solidFill>
                  <a:schemeClr val="bg1"/>
                </a:solidFill>
              </a:rPr>
              <a:t>It will trigger as expected, either as a result of its trigger phrases or when it is redirected to from another topic. </a:t>
            </a:r>
          </a:p>
          <a:p>
            <a:pPr marL="304792" lvl="2" indent="-152396" defTabSz="770447">
              <a:lnSpc>
                <a:spcPct val="90000"/>
              </a:lnSpc>
              <a:spcBef>
                <a:spcPct val="0"/>
              </a:spcBef>
              <a:spcAft>
                <a:spcPct val="15000"/>
              </a:spcAft>
              <a:buChar char="•"/>
            </a:pPr>
            <a:r>
              <a:rPr lang="en-US" sz="1600" dirty="0">
                <a:solidFill>
                  <a:schemeClr val="bg1"/>
                </a:solidFill>
              </a:rPr>
              <a:t>Most of your topics are likely to be in the On state.</a:t>
            </a:r>
          </a:p>
        </p:txBody>
      </p:sp>
      <p:sp>
        <p:nvSpPr>
          <p:cNvPr id="14" name="Freeform: Shape 13">
            <a:extLst>
              <a:ext uri="{FF2B5EF4-FFF2-40B4-BE49-F238E27FC236}">
                <a16:creationId xmlns:a16="http://schemas.microsoft.com/office/drawing/2014/main" id="{F1CD3B8B-CFEC-4160-A510-71CCEB751DF0}"/>
              </a:ext>
            </a:extLst>
          </p:cNvPr>
          <p:cNvSpPr/>
          <p:nvPr/>
        </p:nvSpPr>
        <p:spPr>
          <a:xfrm>
            <a:off x="649516" y="2985931"/>
            <a:ext cx="3381072" cy="792274"/>
          </a:xfrm>
          <a:custGeom>
            <a:avLst/>
            <a:gdLst>
              <a:gd name="connsiteX0" fmla="*/ 0 w 3190024"/>
              <a:gd name="connsiteY0" fmla="*/ 206954 h 1241702"/>
              <a:gd name="connsiteX1" fmla="*/ 206954 w 3190024"/>
              <a:gd name="connsiteY1" fmla="*/ 0 h 1241702"/>
              <a:gd name="connsiteX2" fmla="*/ 2983070 w 3190024"/>
              <a:gd name="connsiteY2" fmla="*/ 0 h 1241702"/>
              <a:gd name="connsiteX3" fmla="*/ 3190024 w 3190024"/>
              <a:gd name="connsiteY3" fmla="*/ 206954 h 1241702"/>
              <a:gd name="connsiteX4" fmla="*/ 3190024 w 3190024"/>
              <a:gd name="connsiteY4" fmla="*/ 1034748 h 1241702"/>
              <a:gd name="connsiteX5" fmla="*/ 2983070 w 3190024"/>
              <a:gd name="connsiteY5" fmla="*/ 1241702 h 1241702"/>
              <a:gd name="connsiteX6" fmla="*/ 206954 w 3190024"/>
              <a:gd name="connsiteY6" fmla="*/ 1241702 h 1241702"/>
              <a:gd name="connsiteX7" fmla="*/ 0 w 3190024"/>
              <a:gd name="connsiteY7" fmla="*/ 1034748 h 1241702"/>
              <a:gd name="connsiteX8" fmla="*/ 0 w 3190024"/>
              <a:gd name="connsiteY8" fmla="*/ 206954 h 124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0024" h="1241702">
                <a:moveTo>
                  <a:pt x="0" y="206954"/>
                </a:moveTo>
                <a:cubicBezTo>
                  <a:pt x="0" y="92656"/>
                  <a:pt x="92656" y="0"/>
                  <a:pt x="206954" y="0"/>
                </a:cubicBezTo>
                <a:lnTo>
                  <a:pt x="2983070" y="0"/>
                </a:lnTo>
                <a:cubicBezTo>
                  <a:pt x="3097368" y="0"/>
                  <a:pt x="3190024" y="92656"/>
                  <a:pt x="3190024" y="206954"/>
                </a:cubicBezTo>
                <a:lnTo>
                  <a:pt x="3190024" y="1034748"/>
                </a:lnTo>
                <a:cubicBezTo>
                  <a:pt x="3190024" y="1149046"/>
                  <a:pt x="3097368" y="1241702"/>
                  <a:pt x="2983070" y="1241702"/>
                </a:cubicBezTo>
                <a:lnTo>
                  <a:pt x="206954" y="1241702"/>
                </a:lnTo>
                <a:cubicBezTo>
                  <a:pt x="92656" y="1241702"/>
                  <a:pt x="0" y="1149046"/>
                  <a:pt x="0" y="1034748"/>
                </a:cubicBezTo>
                <a:lnTo>
                  <a:pt x="0" y="206954"/>
                </a:lnTo>
                <a:close/>
              </a:path>
            </a:pathLst>
          </a:custGeom>
          <a:no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2260" tIns="126540" rIns="172260" bIns="126540" numCol="1" spcCol="1270" anchor="ctr" anchorCtr="0">
            <a:noAutofit/>
          </a:bodyPr>
          <a:lstStyle/>
          <a:p>
            <a:pPr algn="ctr" defTabSz="1066773">
              <a:lnSpc>
                <a:spcPct val="90000"/>
              </a:lnSpc>
              <a:spcBef>
                <a:spcPct val="0"/>
              </a:spcBef>
              <a:spcAft>
                <a:spcPct val="35000"/>
              </a:spcAft>
            </a:pPr>
            <a:r>
              <a:rPr lang="en-US" sz="2000" b="1" dirty="0">
                <a:solidFill>
                  <a:schemeClr val="tx2"/>
                </a:solidFill>
              </a:rPr>
              <a:t>When a topic is Off:</a:t>
            </a:r>
            <a:r>
              <a:rPr lang="en-US" sz="2000" dirty="0">
                <a:solidFill>
                  <a:schemeClr val="tx2"/>
                </a:solidFill>
              </a:rPr>
              <a:t> </a:t>
            </a:r>
          </a:p>
        </p:txBody>
      </p:sp>
      <p:sp>
        <p:nvSpPr>
          <p:cNvPr id="13" name="Rectangle: Rounded Corners 12">
            <a:extLst>
              <a:ext uri="{FF2B5EF4-FFF2-40B4-BE49-F238E27FC236}">
                <a16:creationId xmlns:a16="http://schemas.microsoft.com/office/drawing/2014/main" id="{B908E2D1-4092-44BB-872A-8E3D2A7FB3D8}"/>
              </a:ext>
            </a:extLst>
          </p:cNvPr>
          <p:cNvSpPr/>
          <p:nvPr/>
        </p:nvSpPr>
        <p:spPr>
          <a:xfrm>
            <a:off x="4514651" y="2755494"/>
            <a:ext cx="7027832" cy="1419416"/>
          </a:xfrm>
          <a:prstGeom prst="roundRect">
            <a:avLst/>
          </a:prstGeom>
          <a:solidFill>
            <a:schemeClr val="bg2">
              <a:lumMod val="50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6041" tIns="117081" rIns="150101" bIns="117084" numCol="1" spcCol="1270" anchor="ctr" anchorCtr="0">
            <a:noAutofit/>
          </a:bodyPr>
          <a:lstStyle/>
          <a:p>
            <a:pPr marL="0" lvl="1" defTabSz="770447">
              <a:lnSpc>
                <a:spcPct val="90000"/>
              </a:lnSpc>
              <a:spcBef>
                <a:spcPct val="0"/>
              </a:spcBef>
              <a:spcAft>
                <a:spcPct val="15000"/>
              </a:spcAft>
            </a:pPr>
            <a:r>
              <a:rPr lang="en-US" sz="1600" dirty="0">
                <a:solidFill>
                  <a:schemeClr val="bg1"/>
                </a:solidFill>
              </a:rPr>
              <a:t>It will not trigger at all. </a:t>
            </a:r>
          </a:p>
          <a:p>
            <a:pPr marL="304792" lvl="2" indent="-152396" defTabSz="770447">
              <a:lnSpc>
                <a:spcPct val="90000"/>
              </a:lnSpc>
              <a:spcBef>
                <a:spcPct val="0"/>
              </a:spcBef>
              <a:spcAft>
                <a:spcPct val="15000"/>
              </a:spcAft>
              <a:buChar char="•"/>
            </a:pPr>
            <a:r>
              <a:rPr lang="en-US" sz="1600" dirty="0">
                <a:solidFill>
                  <a:schemeClr val="bg1"/>
                </a:solidFill>
              </a:rPr>
              <a:t>The topics trigger phrases are used in a bot conversation</a:t>
            </a:r>
          </a:p>
          <a:p>
            <a:pPr marL="304792" lvl="2" indent="-152396" defTabSz="770447">
              <a:lnSpc>
                <a:spcPct val="90000"/>
              </a:lnSpc>
              <a:spcBef>
                <a:spcPct val="0"/>
              </a:spcBef>
              <a:spcAft>
                <a:spcPct val="15000"/>
              </a:spcAft>
              <a:buChar char="•"/>
            </a:pPr>
            <a:r>
              <a:rPr lang="en-US" sz="1600" dirty="0">
                <a:solidFill>
                  <a:schemeClr val="bg1"/>
                </a:solidFill>
              </a:rPr>
              <a:t>It is as if the topic doesn't exist. </a:t>
            </a:r>
          </a:p>
          <a:p>
            <a:pPr marL="304792" lvl="2" indent="-152396" defTabSz="770447">
              <a:lnSpc>
                <a:spcPct val="90000"/>
              </a:lnSpc>
              <a:spcBef>
                <a:spcPct val="0"/>
              </a:spcBef>
              <a:spcAft>
                <a:spcPct val="15000"/>
              </a:spcAft>
              <a:buChar char="•"/>
            </a:pPr>
            <a:r>
              <a:rPr lang="en-US" sz="1600" dirty="0">
                <a:solidFill>
                  <a:schemeClr val="bg1"/>
                </a:solidFill>
              </a:rPr>
              <a:t>It will not be redirected to, even if another topic has specified that it should be.</a:t>
            </a:r>
          </a:p>
        </p:txBody>
      </p:sp>
      <p:sp>
        <p:nvSpPr>
          <p:cNvPr id="7" name="TextBox 6">
            <a:extLst>
              <a:ext uri="{FF2B5EF4-FFF2-40B4-BE49-F238E27FC236}">
                <a16:creationId xmlns:a16="http://schemas.microsoft.com/office/drawing/2014/main" id="{D0CCCA8B-36FC-4EC9-9CE0-E30E5B32A783}"/>
              </a:ext>
            </a:extLst>
          </p:cNvPr>
          <p:cNvSpPr txBox="1"/>
          <p:nvPr/>
        </p:nvSpPr>
        <p:spPr>
          <a:xfrm>
            <a:off x="148581" y="4212692"/>
            <a:ext cx="12043419" cy="1323439"/>
          </a:xfrm>
          <a:prstGeom prst="rect">
            <a:avLst/>
          </a:prstGeom>
          <a:noFill/>
        </p:spPr>
        <p:txBody>
          <a:bodyPr wrap="square">
            <a:spAutoFit/>
          </a:bodyPr>
          <a:lstStyle/>
          <a:p>
            <a:r>
              <a:rPr lang="en-US" sz="2000" dirty="0"/>
              <a:t>All topics (</a:t>
            </a:r>
            <a:r>
              <a:rPr lang="en-US" sz="2000" b="1" dirty="0"/>
              <a:t>On</a:t>
            </a:r>
            <a:r>
              <a:rPr lang="en-US" sz="2000" dirty="0"/>
              <a:t> or </a:t>
            </a:r>
            <a:r>
              <a:rPr lang="en-US" sz="2000" b="1" dirty="0"/>
              <a:t>Off</a:t>
            </a:r>
            <a:r>
              <a:rPr lang="en-US" sz="2000" dirty="0"/>
              <a:t>) will be published, but the </a:t>
            </a:r>
            <a:r>
              <a:rPr lang="en-US" sz="2000" b="1" dirty="0"/>
              <a:t>Off</a:t>
            </a:r>
            <a:r>
              <a:rPr lang="en-US" sz="2000" dirty="0"/>
              <a:t> topics will not trigger. </a:t>
            </a:r>
          </a:p>
          <a:p>
            <a:endParaRPr lang="en-US" sz="2000" dirty="0"/>
          </a:p>
          <a:p>
            <a:r>
              <a:rPr lang="en-US" sz="2000" dirty="0"/>
              <a:t>The topics will also not trigger on the channels that the bot is published to, and the topics will not trigger in the test bot.</a:t>
            </a:r>
          </a:p>
        </p:txBody>
      </p:sp>
      <p:pic>
        <p:nvPicPr>
          <p:cNvPr id="16" name="Graphic 15">
            <a:extLst>
              <a:ext uri="{FF2B5EF4-FFF2-40B4-BE49-F238E27FC236}">
                <a16:creationId xmlns:a16="http://schemas.microsoft.com/office/drawing/2014/main" id="{2F372E09-8C0A-4E20-909F-310F7909AFE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20412" y="2050128"/>
            <a:ext cx="899645" cy="899645"/>
          </a:xfrm>
          <a:prstGeom prst="rect">
            <a:avLst/>
          </a:prstGeom>
        </p:spPr>
      </p:pic>
      <p:sp>
        <p:nvSpPr>
          <p:cNvPr id="3" name="Isosceles Triangle 2">
            <a:extLst>
              <a:ext uri="{FF2B5EF4-FFF2-40B4-BE49-F238E27FC236}">
                <a16:creationId xmlns:a16="http://schemas.microsoft.com/office/drawing/2014/main" id="{BD3A7506-9CC4-4F49-835C-645C20636F93}"/>
              </a:ext>
              <a:ext uri="{C183D7F6-B498-43B3-948B-1728B52AA6E4}">
                <adec:decorative xmlns:adec="http://schemas.microsoft.com/office/drawing/2017/decorative" val="1"/>
              </a:ext>
            </a:extLst>
          </p:cNvPr>
          <p:cNvSpPr/>
          <p:nvPr/>
        </p:nvSpPr>
        <p:spPr bwMode="auto">
          <a:xfrm rot="5400000">
            <a:off x="4009229" y="1565325"/>
            <a:ext cx="713873" cy="178468"/>
          </a:xfrm>
          <a:prstGeom prst="triangl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dirty="0" err="1">
              <a:solidFill>
                <a:srgbClr val="FFFFFF"/>
              </a:solidFill>
              <a:ea typeface="Segoe UI" pitchFamily="34" charset="0"/>
              <a:cs typeface="Segoe UI" pitchFamily="34" charset="0"/>
            </a:endParaRPr>
          </a:p>
        </p:txBody>
      </p:sp>
      <p:sp>
        <p:nvSpPr>
          <p:cNvPr id="4" name="Isosceles Triangle 3">
            <a:extLst>
              <a:ext uri="{FF2B5EF4-FFF2-40B4-BE49-F238E27FC236}">
                <a16:creationId xmlns:a16="http://schemas.microsoft.com/office/drawing/2014/main" id="{95FC215A-7D5F-4C29-8FAE-70242186B9B8}"/>
              </a:ext>
              <a:ext uri="{C183D7F6-B498-43B3-948B-1728B52AA6E4}">
                <adec:decorative xmlns:adec="http://schemas.microsoft.com/office/drawing/2017/decorative" val="1"/>
              </a:ext>
            </a:extLst>
          </p:cNvPr>
          <p:cNvSpPr/>
          <p:nvPr/>
        </p:nvSpPr>
        <p:spPr bwMode="auto">
          <a:xfrm rot="5400000">
            <a:off x="3981519" y="3309664"/>
            <a:ext cx="713873" cy="178468"/>
          </a:xfrm>
          <a:prstGeom prst="triangl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defTabSz="1243265" fontAlgn="base">
              <a:spcBef>
                <a:spcPct val="0"/>
              </a:spcBef>
              <a:spcAft>
                <a:spcPct val="0"/>
              </a:spcAft>
            </a:pPr>
            <a:endParaRPr lang="en-US" sz="2667"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12948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225D98-A317-4684-8757-15CE7B4D9D8C}"/>
              </a:ext>
              <a:ext uri="{C183D7F6-B498-43B3-948B-1728B52AA6E4}">
                <adec:decorative xmlns:adec="http://schemas.microsoft.com/office/drawing/2017/decorative" val="1"/>
              </a:ext>
            </a:extLst>
          </p:cNvPr>
          <p:cNvSpPr/>
          <p:nvPr/>
        </p:nvSpPr>
        <p:spPr bwMode="auto">
          <a:xfrm>
            <a:off x="5450773" y="1367596"/>
            <a:ext cx="6056416" cy="4095051"/>
          </a:xfrm>
          <a:prstGeom prst="rect">
            <a:avLst/>
          </a:prstGeom>
          <a:ln w="19685">
            <a:solidFill>
              <a:srgbClr val="F2C81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86085" y="88900"/>
            <a:ext cx="11757526" cy="677108"/>
          </a:xfrm>
          <a:solidFill>
            <a:schemeClr val="bg1"/>
          </a:solidFill>
        </p:spPr>
        <p:txBody>
          <a:bodyPr/>
          <a:lstStyle/>
          <a:p>
            <a:pPr defTabSz="1219070"/>
            <a:r>
              <a:rPr lang="en-US" spc="-51" dirty="0">
                <a:cs typeface="Segoe UI Semilight" panose="020B0402040204020203" pitchFamily="34" charset="0"/>
              </a:rPr>
              <a:t>Custom Entities</a:t>
            </a:r>
          </a:p>
        </p:txBody>
      </p:sp>
      <p:sp>
        <p:nvSpPr>
          <p:cNvPr id="4" name="Text Placeholder 4"/>
          <p:cNvSpPr>
            <a:spLocks noGrp="1"/>
          </p:cNvSpPr>
          <p:nvPr>
            <p:ph sz="quarter" idx="10"/>
          </p:nvPr>
        </p:nvSpPr>
        <p:spPr>
          <a:xfrm>
            <a:off x="563671" y="1367597"/>
            <a:ext cx="4459266" cy="4095050"/>
          </a:xfrm>
          <a:solidFill>
            <a:schemeClr val="bg1">
              <a:lumMod val="95000"/>
            </a:schemeClr>
          </a:solidFill>
        </p:spPr>
        <p:txBody>
          <a:bodyPr/>
          <a:lstStyle/>
          <a:p>
            <a:r>
              <a:rPr lang="en-US" sz="2000" dirty="0">
                <a:latin typeface="+mn-lt"/>
              </a:rPr>
              <a:t>Used to teach the bot’s language understanding model domain-specific knowledge. </a:t>
            </a:r>
          </a:p>
          <a:p>
            <a:r>
              <a:rPr lang="en-US" sz="2000" dirty="0">
                <a:latin typeface="+mn-lt"/>
              </a:rPr>
              <a:t>Can be created from existing content.  </a:t>
            </a:r>
          </a:p>
          <a:p>
            <a:r>
              <a:rPr lang="en-US" sz="2000" dirty="0">
                <a:latin typeface="+mn-lt"/>
              </a:rPr>
              <a:t>Synonyms can be added for each item defined in the entity to improve the Models accuracy</a:t>
            </a:r>
          </a:p>
        </p:txBody>
      </p:sp>
      <p:grpSp>
        <p:nvGrpSpPr>
          <p:cNvPr id="3" name="Group 2">
            <a:extLst>
              <a:ext uri="{FF2B5EF4-FFF2-40B4-BE49-F238E27FC236}">
                <a16:creationId xmlns:a16="http://schemas.microsoft.com/office/drawing/2014/main" id="{2D084CFE-EC55-4F90-A039-81BC4CBD8316}"/>
              </a:ext>
              <a:ext uri="{C183D7F6-B498-43B3-948B-1728B52AA6E4}">
                <adec:decorative xmlns:adec="http://schemas.microsoft.com/office/drawing/2017/decorative" val="1"/>
              </a:ext>
            </a:extLst>
          </p:cNvPr>
          <p:cNvGrpSpPr/>
          <p:nvPr/>
        </p:nvGrpSpPr>
        <p:grpSpPr>
          <a:xfrm>
            <a:off x="6096000" y="1695869"/>
            <a:ext cx="4734741" cy="3466262"/>
            <a:chOff x="3791744" y="1189178"/>
            <a:chExt cx="8222456" cy="5408175"/>
          </a:xfrm>
        </p:grpSpPr>
        <p:sp>
          <p:nvSpPr>
            <p:cNvPr id="12" name="Rectangle: Rounded Corners 11">
              <a:extLst>
                <a:ext uri="{FF2B5EF4-FFF2-40B4-BE49-F238E27FC236}">
                  <a16:creationId xmlns:a16="http://schemas.microsoft.com/office/drawing/2014/main" id="{28A49570-B7C3-4262-B38C-036CBF6C11F0}"/>
                </a:ext>
                <a:ext uri="{C183D7F6-B498-43B3-948B-1728B52AA6E4}">
                  <adec:decorative xmlns:adec="http://schemas.microsoft.com/office/drawing/2017/decorative" val="1"/>
                </a:ext>
              </a:extLst>
            </p:cNvPr>
            <p:cNvSpPr/>
            <p:nvPr/>
          </p:nvSpPr>
          <p:spPr bwMode="auto">
            <a:xfrm>
              <a:off x="3791744" y="1189178"/>
              <a:ext cx="8222456" cy="5408175"/>
            </a:xfrm>
            <a:prstGeom prst="roundRect">
              <a:avLst>
                <a:gd name="adj" fmla="val 5685"/>
              </a:avLst>
            </a:prstGeom>
            <a:solidFill>
              <a:schemeClr val="tx1"/>
            </a:soli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5" tIns="198956" rIns="248695" bIns="198956" numCol="1" spcCol="0" rtlCol="0" fromWordArt="0" anchor="t" anchorCtr="0" forceAA="0" compatLnSpc="1">
              <a:prstTxWarp prst="textNoShape">
                <a:avLst/>
              </a:prstTxWarp>
              <a:noAutofit/>
            </a:bodyPr>
            <a:lstStyle/>
            <a:p>
              <a:pPr defTabSz="1268006" fontAlgn="base">
                <a:spcBef>
                  <a:spcPct val="0"/>
                </a:spcBef>
                <a:spcAft>
                  <a:spcPct val="0"/>
                </a:spcAft>
              </a:pPr>
              <a:endParaRPr lang="en-IN" sz="2400">
                <a:solidFill>
                  <a:srgbClr val="FFFFFF"/>
                </a:solidFill>
                <a:ea typeface="Segoe UI" pitchFamily="34" charset="0"/>
                <a:cs typeface="Segoe UI" pitchFamily="34" charset="0"/>
              </a:endParaRPr>
            </a:p>
          </p:txBody>
        </p:sp>
        <p:pic>
          <p:nvPicPr>
            <p:cNvPr id="5" name="Picture 4" descr="A screenshot of a computer">
              <a:extLst>
                <a:ext uri="{FF2B5EF4-FFF2-40B4-BE49-F238E27FC236}">
                  <a16:creationId xmlns:a16="http://schemas.microsoft.com/office/drawing/2014/main" id="{22C4DE0E-6F81-48AC-9930-EA52EE39F454}"/>
                </a:ext>
              </a:extLst>
            </p:cNvPr>
            <p:cNvPicPr>
              <a:picLocks noChangeAspect="1"/>
            </p:cNvPicPr>
            <p:nvPr/>
          </p:nvPicPr>
          <p:blipFill rotWithShape="1">
            <a:blip r:embed="rId3"/>
            <a:srcRect l="1222" t="641" r="834" b="1138"/>
            <a:stretch/>
          </p:blipFill>
          <p:spPr>
            <a:xfrm>
              <a:off x="4094272" y="1412775"/>
              <a:ext cx="7665501" cy="5025300"/>
            </a:xfrm>
            <a:prstGeom prst="rect">
              <a:avLst/>
            </a:prstGeom>
          </p:spPr>
        </p:pic>
      </p:grpSp>
    </p:spTree>
    <p:extLst>
      <p:ext uri="{BB962C8B-B14F-4D97-AF65-F5344CB8AC3E}">
        <p14:creationId xmlns:p14="http://schemas.microsoft.com/office/powerpoint/2010/main" val="3594378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48F7E9-54AB-4CB9-BB73-4960D98DF842}"/>
              </a:ext>
              <a:ext uri="{C183D7F6-B498-43B3-948B-1728B52AA6E4}">
                <adec:decorative xmlns:adec="http://schemas.microsoft.com/office/drawing/2017/decorative" val="1"/>
              </a:ext>
            </a:extLst>
          </p:cNvPr>
          <p:cNvSpPr/>
          <p:nvPr/>
        </p:nvSpPr>
        <p:spPr bwMode="auto">
          <a:xfrm>
            <a:off x="1005972" y="1849439"/>
            <a:ext cx="9559637" cy="3621974"/>
          </a:xfrm>
          <a:prstGeom prst="rect">
            <a:avLst/>
          </a:prstGeom>
          <a:ln w="19050">
            <a:solidFill>
              <a:srgbClr val="F2C81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177800" y="88900"/>
            <a:ext cx="12014200" cy="677108"/>
          </a:xfrm>
          <a:solidFill>
            <a:schemeClr val="bg1"/>
          </a:solidFill>
        </p:spPr>
        <p:txBody>
          <a:bodyPr/>
          <a:lstStyle/>
          <a:p>
            <a:pPr defTabSz="1219070"/>
            <a:r>
              <a:rPr lang="en-US" spc="-51" dirty="0">
                <a:cs typeface="Segoe UI Semilight" panose="020B0402040204020203" pitchFamily="34" charset="0"/>
              </a:rPr>
              <a:t>Leveraging a flow as an action</a:t>
            </a:r>
          </a:p>
        </p:txBody>
      </p:sp>
      <p:sp>
        <p:nvSpPr>
          <p:cNvPr id="4" name="Text Placeholder 4"/>
          <p:cNvSpPr>
            <a:spLocks noGrp="1"/>
          </p:cNvSpPr>
          <p:nvPr>
            <p:ph sz="quarter" idx="10"/>
          </p:nvPr>
        </p:nvSpPr>
        <p:spPr>
          <a:xfrm>
            <a:off x="277447" y="883628"/>
            <a:ext cx="11814907" cy="802669"/>
          </a:xfrm>
        </p:spPr>
        <p:txBody>
          <a:bodyPr/>
          <a:lstStyle/>
          <a:p>
            <a:pPr marL="0" indent="0">
              <a:spcBef>
                <a:spcPts val="1800"/>
              </a:spcBef>
              <a:buNone/>
            </a:pPr>
            <a:r>
              <a:rPr lang="en-US" sz="2400" dirty="0">
                <a:latin typeface="+mn-lt"/>
              </a:rPr>
              <a:t>The flow must be moved to the environment it will be used in through solutions</a:t>
            </a:r>
          </a:p>
          <a:p>
            <a:pPr marL="448182" indent="-448182">
              <a:spcBef>
                <a:spcPts val="1800"/>
              </a:spcBef>
              <a:buFont typeface="Arial" panose="020B0604020202020204" pitchFamily="34" charset="0"/>
              <a:buChar char="•"/>
            </a:pPr>
            <a:endParaRPr lang="en-US" sz="2400" dirty="0">
              <a:latin typeface="+mn-lt"/>
            </a:endParaRPr>
          </a:p>
        </p:txBody>
      </p:sp>
      <p:sp>
        <p:nvSpPr>
          <p:cNvPr id="9" name="Freeform: Shape 8">
            <a:extLst>
              <a:ext uri="{FF2B5EF4-FFF2-40B4-BE49-F238E27FC236}">
                <a16:creationId xmlns:a16="http://schemas.microsoft.com/office/drawing/2014/main" id="{EB42E0CB-B9F2-4F98-8DE2-099D71EFEC22}"/>
              </a:ext>
            </a:extLst>
          </p:cNvPr>
          <p:cNvSpPr/>
          <p:nvPr/>
        </p:nvSpPr>
        <p:spPr>
          <a:xfrm>
            <a:off x="1471281" y="2131906"/>
            <a:ext cx="3096516" cy="649190"/>
          </a:xfrm>
          <a:custGeom>
            <a:avLst/>
            <a:gdLst>
              <a:gd name="connsiteX0" fmla="*/ 0 w 2894135"/>
              <a:gd name="connsiteY0" fmla="*/ 0 h 746766"/>
              <a:gd name="connsiteX1" fmla="*/ 2520752 w 2894135"/>
              <a:gd name="connsiteY1" fmla="*/ 0 h 746766"/>
              <a:gd name="connsiteX2" fmla="*/ 2894135 w 2894135"/>
              <a:gd name="connsiteY2" fmla="*/ 373383 h 746766"/>
              <a:gd name="connsiteX3" fmla="*/ 2520752 w 2894135"/>
              <a:gd name="connsiteY3" fmla="*/ 746766 h 746766"/>
              <a:gd name="connsiteX4" fmla="*/ 0 w 2894135"/>
              <a:gd name="connsiteY4" fmla="*/ 746766 h 746766"/>
              <a:gd name="connsiteX5" fmla="*/ 373383 w 2894135"/>
              <a:gd name="connsiteY5" fmla="*/ 373383 h 746766"/>
              <a:gd name="connsiteX6" fmla="*/ 0 w 2894135"/>
              <a:gd name="connsiteY6" fmla="*/ 0 h 74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4135" h="746766">
                <a:moveTo>
                  <a:pt x="0" y="0"/>
                </a:moveTo>
                <a:lnTo>
                  <a:pt x="2520752" y="0"/>
                </a:lnTo>
                <a:lnTo>
                  <a:pt x="2894135" y="373383"/>
                </a:lnTo>
                <a:lnTo>
                  <a:pt x="2520752" y="746766"/>
                </a:lnTo>
                <a:lnTo>
                  <a:pt x="0" y="746766"/>
                </a:lnTo>
                <a:lnTo>
                  <a:pt x="373383" y="37338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7855" tIns="26671" rIns="524515" bIns="26671" numCol="1" spcCol="1270" anchor="ctr" anchorCtr="0">
            <a:noAutofit/>
          </a:bodyPr>
          <a:lstStyle/>
          <a:p>
            <a:pPr algn="ctr" defTabSz="888978">
              <a:lnSpc>
                <a:spcPct val="90000"/>
              </a:lnSpc>
              <a:spcBef>
                <a:spcPct val="0"/>
              </a:spcBef>
              <a:spcAft>
                <a:spcPct val="35000"/>
              </a:spcAft>
            </a:pPr>
            <a:r>
              <a:rPr lang="en-US" sz="1600" dirty="0"/>
              <a:t>Solution can be created in the Power Automate interface</a:t>
            </a:r>
          </a:p>
        </p:txBody>
      </p:sp>
      <p:sp>
        <p:nvSpPr>
          <p:cNvPr id="10" name="Freeform: Shape 9">
            <a:extLst>
              <a:ext uri="{FF2B5EF4-FFF2-40B4-BE49-F238E27FC236}">
                <a16:creationId xmlns:a16="http://schemas.microsoft.com/office/drawing/2014/main" id="{62E028CC-7377-4A81-99D4-DEBF503F801A}"/>
              </a:ext>
            </a:extLst>
          </p:cNvPr>
          <p:cNvSpPr/>
          <p:nvPr/>
        </p:nvSpPr>
        <p:spPr>
          <a:xfrm>
            <a:off x="4258145" y="2131906"/>
            <a:ext cx="3096516" cy="649190"/>
          </a:xfrm>
          <a:custGeom>
            <a:avLst/>
            <a:gdLst>
              <a:gd name="connsiteX0" fmla="*/ 0 w 2894135"/>
              <a:gd name="connsiteY0" fmla="*/ 0 h 746766"/>
              <a:gd name="connsiteX1" fmla="*/ 2520752 w 2894135"/>
              <a:gd name="connsiteY1" fmla="*/ 0 h 746766"/>
              <a:gd name="connsiteX2" fmla="*/ 2894135 w 2894135"/>
              <a:gd name="connsiteY2" fmla="*/ 373383 h 746766"/>
              <a:gd name="connsiteX3" fmla="*/ 2520752 w 2894135"/>
              <a:gd name="connsiteY3" fmla="*/ 746766 h 746766"/>
              <a:gd name="connsiteX4" fmla="*/ 0 w 2894135"/>
              <a:gd name="connsiteY4" fmla="*/ 746766 h 746766"/>
              <a:gd name="connsiteX5" fmla="*/ 373383 w 2894135"/>
              <a:gd name="connsiteY5" fmla="*/ 373383 h 746766"/>
              <a:gd name="connsiteX6" fmla="*/ 0 w 2894135"/>
              <a:gd name="connsiteY6" fmla="*/ 0 h 74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4135" h="746766">
                <a:moveTo>
                  <a:pt x="0" y="0"/>
                </a:moveTo>
                <a:lnTo>
                  <a:pt x="2520752" y="0"/>
                </a:lnTo>
                <a:lnTo>
                  <a:pt x="2894135" y="373383"/>
                </a:lnTo>
                <a:lnTo>
                  <a:pt x="2520752" y="746766"/>
                </a:lnTo>
                <a:lnTo>
                  <a:pt x="0" y="746766"/>
                </a:lnTo>
                <a:lnTo>
                  <a:pt x="373383" y="373383"/>
                </a:lnTo>
                <a:lnTo>
                  <a:pt x="0" y="0"/>
                </a:lnTo>
                <a:close/>
              </a:path>
            </a:pathLst>
          </a:custGeom>
          <a:solidFill>
            <a:schemeClr val="accent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7855" tIns="26671" rIns="524515" bIns="26671" numCol="1" spcCol="1270" anchor="ctr" anchorCtr="0">
            <a:noAutofit/>
          </a:bodyPr>
          <a:lstStyle/>
          <a:p>
            <a:pPr algn="ctr" defTabSz="888978">
              <a:lnSpc>
                <a:spcPct val="90000"/>
              </a:lnSpc>
              <a:spcBef>
                <a:spcPct val="0"/>
              </a:spcBef>
              <a:spcAft>
                <a:spcPct val="35000"/>
              </a:spcAft>
            </a:pPr>
            <a:r>
              <a:rPr lang="en-US" sz="1600" dirty="0"/>
              <a:t>Select Add </a:t>
            </a:r>
            <a:r>
              <a:rPr lang="en-US" sz="1600" b="1" dirty="0">
                <a:latin typeface="+mj-lt"/>
              </a:rPr>
              <a:t>Existing</a:t>
            </a:r>
            <a:r>
              <a:rPr lang="en-US" sz="1600" dirty="0">
                <a:latin typeface="+mj-lt"/>
              </a:rPr>
              <a:t> </a:t>
            </a:r>
            <a:r>
              <a:rPr lang="en-US" sz="1600" dirty="0"/>
              <a:t>&gt; </a:t>
            </a:r>
            <a:r>
              <a:rPr lang="en-US" sz="1600" b="1" dirty="0">
                <a:latin typeface="+mj-lt"/>
              </a:rPr>
              <a:t>Flow</a:t>
            </a:r>
            <a:endParaRPr lang="en-US" sz="1600" dirty="0">
              <a:latin typeface="+mj-lt"/>
            </a:endParaRPr>
          </a:p>
        </p:txBody>
      </p:sp>
      <p:sp>
        <p:nvSpPr>
          <p:cNvPr id="11" name="Freeform: Shape 10">
            <a:extLst>
              <a:ext uri="{FF2B5EF4-FFF2-40B4-BE49-F238E27FC236}">
                <a16:creationId xmlns:a16="http://schemas.microsoft.com/office/drawing/2014/main" id="{D021EE59-07AE-491D-AA34-6B354AF2F2A8}"/>
              </a:ext>
            </a:extLst>
          </p:cNvPr>
          <p:cNvSpPr/>
          <p:nvPr/>
        </p:nvSpPr>
        <p:spPr>
          <a:xfrm>
            <a:off x="7045010" y="2145761"/>
            <a:ext cx="3096516" cy="649190"/>
          </a:xfrm>
          <a:custGeom>
            <a:avLst/>
            <a:gdLst>
              <a:gd name="connsiteX0" fmla="*/ 0 w 2894135"/>
              <a:gd name="connsiteY0" fmla="*/ 0 h 746766"/>
              <a:gd name="connsiteX1" fmla="*/ 2520752 w 2894135"/>
              <a:gd name="connsiteY1" fmla="*/ 0 h 746766"/>
              <a:gd name="connsiteX2" fmla="*/ 2894135 w 2894135"/>
              <a:gd name="connsiteY2" fmla="*/ 373383 h 746766"/>
              <a:gd name="connsiteX3" fmla="*/ 2520752 w 2894135"/>
              <a:gd name="connsiteY3" fmla="*/ 746766 h 746766"/>
              <a:gd name="connsiteX4" fmla="*/ 0 w 2894135"/>
              <a:gd name="connsiteY4" fmla="*/ 746766 h 746766"/>
              <a:gd name="connsiteX5" fmla="*/ 373383 w 2894135"/>
              <a:gd name="connsiteY5" fmla="*/ 373383 h 746766"/>
              <a:gd name="connsiteX6" fmla="*/ 0 w 2894135"/>
              <a:gd name="connsiteY6" fmla="*/ 0 h 74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4135" h="746766">
                <a:moveTo>
                  <a:pt x="0" y="0"/>
                </a:moveTo>
                <a:lnTo>
                  <a:pt x="2520752" y="0"/>
                </a:lnTo>
                <a:lnTo>
                  <a:pt x="2894135" y="373383"/>
                </a:lnTo>
                <a:lnTo>
                  <a:pt x="2520752" y="746766"/>
                </a:lnTo>
                <a:lnTo>
                  <a:pt x="0" y="746766"/>
                </a:lnTo>
                <a:lnTo>
                  <a:pt x="373383" y="373383"/>
                </a:lnTo>
                <a:lnTo>
                  <a:pt x="0" y="0"/>
                </a:lnTo>
                <a:close/>
              </a:path>
            </a:pathLst>
          </a:custGeom>
          <a:solidFill>
            <a:schemeClr val="accent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77855" tIns="26671" rIns="524515" bIns="26671" numCol="1" spcCol="1270" anchor="ctr" anchorCtr="0">
            <a:noAutofit/>
          </a:bodyPr>
          <a:lstStyle/>
          <a:p>
            <a:pPr algn="ctr" defTabSz="888978">
              <a:lnSpc>
                <a:spcPct val="90000"/>
              </a:lnSpc>
              <a:spcBef>
                <a:spcPct val="0"/>
              </a:spcBef>
              <a:spcAft>
                <a:spcPct val="35000"/>
              </a:spcAft>
            </a:pPr>
            <a:r>
              <a:rPr lang="en-US" sz="1600" dirty="0"/>
              <a:t>Select the Flow from the </a:t>
            </a:r>
            <a:r>
              <a:rPr lang="en-US" sz="1600" b="1" dirty="0">
                <a:latin typeface="+mj-lt"/>
              </a:rPr>
              <a:t>Outside Solutions </a:t>
            </a:r>
            <a:r>
              <a:rPr lang="en-US" sz="1600" dirty="0"/>
              <a:t>list</a:t>
            </a:r>
          </a:p>
        </p:txBody>
      </p:sp>
      <p:pic>
        <p:nvPicPr>
          <p:cNvPr id="3" name="Picture 2" descr="Graphical user interface, table">
            <a:extLst>
              <a:ext uri="{FF2B5EF4-FFF2-40B4-BE49-F238E27FC236}">
                <a16:creationId xmlns:a16="http://schemas.microsoft.com/office/drawing/2014/main" id="{CDBD7569-739D-48FE-8221-12D10D0B0D2D}"/>
              </a:ext>
            </a:extLst>
          </p:cNvPr>
          <p:cNvPicPr>
            <a:picLocks noChangeAspect="1"/>
          </p:cNvPicPr>
          <p:nvPr/>
        </p:nvPicPr>
        <p:blipFill>
          <a:blip r:embed="rId3"/>
          <a:stretch>
            <a:fillRect/>
          </a:stretch>
        </p:blipFill>
        <p:spPr>
          <a:xfrm>
            <a:off x="1989851" y="2929680"/>
            <a:ext cx="7591878" cy="237929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215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86103-0D27-4148-88CD-BA7B4FF2BD51}"/>
              </a:ext>
            </a:extLst>
          </p:cNvPr>
          <p:cNvSpPr>
            <a:spLocks noGrp="1"/>
          </p:cNvSpPr>
          <p:nvPr>
            <p:ph type="title"/>
          </p:nvPr>
        </p:nvSpPr>
        <p:spPr>
          <a:xfrm>
            <a:off x="425366" y="630051"/>
            <a:ext cx="11341268" cy="680196"/>
          </a:xfrm>
        </p:spPr>
        <p:txBody>
          <a:bodyPr/>
          <a:lstStyle/>
          <a:p>
            <a:r>
              <a:rPr lang="en-US" dirty="0"/>
              <a:t>Lab</a:t>
            </a:r>
          </a:p>
        </p:txBody>
      </p:sp>
      <p:sp>
        <p:nvSpPr>
          <p:cNvPr id="3" name="Content Placeholder 2">
            <a:extLst>
              <a:ext uri="{FF2B5EF4-FFF2-40B4-BE49-F238E27FC236}">
                <a16:creationId xmlns:a16="http://schemas.microsoft.com/office/drawing/2014/main" id="{F44E701B-F9A7-420E-A386-1B583165808F}"/>
              </a:ext>
            </a:extLst>
          </p:cNvPr>
          <p:cNvSpPr>
            <a:spLocks noGrp="1"/>
          </p:cNvSpPr>
          <p:nvPr>
            <p:ph sz="quarter" idx="10"/>
          </p:nvPr>
        </p:nvSpPr>
        <p:spPr>
          <a:xfrm>
            <a:off x="636452" y="1684191"/>
            <a:ext cx="9957525" cy="1744810"/>
          </a:xfrm>
          <a:noFill/>
        </p:spPr>
        <p:txBody>
          <a:bodyPr/>
          <a:lstStyle/>
          <a:p>
            <a:pPr marL="0" indent="0">
              <a:buNone/>
            </a:pPr>
            <a:r>
              <a:rPr lang="en-US" sz="2400" dirty="0">
                <a:effectLst/>
                <a:latin typeface="+mn-lt"/>
                <a:ea typeface="Calibri" panose="020F0502020204030204" pitchFamily="34" charset="0"/>
              </a:rPr>
              <a:t>You will be creating a bot for a company that provides inflatable equipment for events such as birthday parties and corporate events. While most customer inquiries such as placing and cancelling orders must be done by agents, the company would like to use a bot to handle much of the routing.</a:t>
            </a:r>
          </a:p>
          <a:p>
            <a:endParaRPr lang="en-US" sz="2400" dirty="0">
              <a:latin typeface="+mn-lt"/>
            </a:endParaRPr>
          </a:p>
        </p:txBody>
      </p:sp>
      <p:sp>
        <p:nvSpPr>
          <p:cNvPr id="4" name="Text Placeholder 3">
            <a:extLst>
              <a:ext uri="{FF2B5EF4-FFF2-40B4-BE49-F238E27FC236}">
                <a16:creationId xmlns:a16="http://schemas.microsoft.com/office/drawing/2014/main" id="{169D7F85-EEC7-4174-837A-52BF4D97BCDC}"/>
              </a:ext>
            </a:extLst>
          </p:cNvPr>
          <p:cNvSpPr txBox="1">
            <a:spLocks/>
          </p:cNvSpPr>
          <p:nvPr/>
        </p:nvSpPr>
        <p:spPr>
          <a:xfrm>
            <a:off x="1751224" y="4065043"/>
            <a:ext cx="10204614" cy="896552"/>
          </a:xfrm>
          <a:prstGeom prst="rect">
            <a:avLst/>
          </a:prstGeom>
        </p:spPr>
        <p:txBody>
          <a:bodyPr vert="horz" wrap="square" lIns="0" tIns="0" rIns="0" bIns="0" rtlCol="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9638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Lab 10.1: Build a chatbot</a:t>
            </a:r>
          </a:p>
        </p:txBody>
      </p:sp>
      <p:grpSp>
        <p:nvGrpSpPr>
          <p:cNvPr id="10" name="Group 9">
            <a:extLst>
              <a:ext uri="{FF2B5EF4-FFF2-40B4-BE49-F238E27FC236}">
                <a16:creationId xmlns:a16="http://schemas.microsoft.com/office/drawing/2014/main" id="{B7069E7E-3A00-443C-9110-1A75EEE50F43}"/>
              </a:ext>
              <a:ext uri="{C183D7F6-B498-43B3-948B-1728B52AA6E4}">
                <adec:decorative xmlns:adec="http://schemas.microsoft.com/office/drawing/2017/decorative" val="1"/>
              </a:ext>
            </a:extLst>
          </p:cNvPr>
          <p:cNvGrpSpPr/>
          <p:nvPr/>
        </p:nvGrpSpPr>
        <p:grpSpPr>
          <a:xfrm>
            <a:off x="636452" y="4064402"/>
            <a:ext cx="896425" cy="896552"/>
            <a:chOff x="418643" y="3636882"/>
            <a:chExt cx="896425" cy="896552"/>
          </a:xfrm>
        </p:grpSpPr>
        <p:grpSp>
          <p:nvGrpSpPr>
            <p:cNvPr id="11" name="Group 10">
              <a:extLst>
                <a:ext uri="{FF2B5EF4-FFF2-40B4-BE49-F238E27FC236}">
                  <a16:creationId xmlns:a16="http://schemas.microsoft.com/office/drawing/2014/main" id="{76E52A6D-093A-4B90-90E5-6936097112D7}"/>
                </a:ext>
                <a:ext uri="{C183D7F6-B498-43B3-948B-1728B52AA6E4}">
                  <adec:decorative xmlns:adec="http://schemas.microsoft.com/office/drawing/2017/decorative" val="1"/>
                </a:ext>
              </a:extLst>
            </p:cNvPr>
            <p:cNvGrpSpPr/>
            <p:nvPr/>
          </p:nvGrpSpPr>
          <p:grpSpPr>
            <a:xfrm>
              <a:off x="418643" y="3636882"/>
              <a:ext cx="896425" cy="896552"/>
              <a:chOff x="7962901" y="3032919"/>
              <a:chExt cx="981074" cy="981076"/>
            </a:xfrm>
          </p:grpSpPr>
          <p:sp>
            <p:nvSpPr>
              <p:cNvPr id="13" name="Freeform 5">
                <a:extLst>
                  <a:ext uri="{FF2B5EF4-FFF2-40B4-BE49-F238E27FC236}">
                    <a16:creationId xmlns:a16="http://schemas.microsoft.com/office/drawing/2014/main" id="{00B263D4-CE9A-4C55-9EB8-1D2BDD88752E}"/>
                  </a:ext>
                </a:extLst>
              </p:cNvPr>
              <p:cNvSpPr>
                <a:spLocks/>
              </p:cNvSpPr>
              <p:nvPr/>
            </p:nvSpPr>
            <p:spPr bwMode="auto">
              <a:xfrm>
                <a:off x="7962901" y="3032919"/>
                <a:ext cx="981074" cy="981076"/>
              </a:xfrm>
              <a:prstGeom prst="ellipse">
                <a:avLst/>
              </a:pr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 name="Freeform 6">
                <a:extLst>
                  <a:ext uri="{FF2B5EF4-FFF2-40B4-BE49-F238E27FC236}">
                    <a16:creationId xmlns:a16="http://schemas.microsoft.com/office/drawing/2014/main" id="{57A99EA6-A3C2-460C-B6DE-993877B9A5BA}"/>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12" name="safe" title="Icon of a locked safe">
              <a:extLst>
                <a:ext uri="{FF2B5EF4-FFF2-40B4-BE49-F238E27FC236}">
                  <a16:creationId xmlns:a16="http://schemas.microsoft.com/office/drawing/2014/main" id="{A2A9A5EA-D20B-4CCF-B7ED-A8EBAAC14426}"/>
                </a:ext>
              </a:extLst>
            </p:cNvPr>
            <p:cNvSpPr>
              <a:spLocks noChangeAspect="1" noEditPoints="1"/>
            </p:cNvSpPr>
            <p:nvPr/>
          </p:nvSpPr>
          <p:spPr bwMode="auto">
            <a:xfrm>
              <a:off x="699362" y="3903897"/>
              <a:ext cx="342038" cy="362522"/>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Tree>
    <p:extLst>
      <p:ext uri="{BB962C8B-B14F-4D97-AF65-F5344CB8AC3E}">
        <p14:creationId xmlns:p14="http://schemas.microsoft.com/office/powerpoint/2010/main" val="28738640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BE274-AC33-4677-9170-5BB447799089}"/>
              </a:ext>
            </a:extLst>
          </p:cNvPr>
          <p:cNvSpPr>
            <a:spLocks noGrp="1"/>
          </p:cNvSpPr>
          <p:nvPr>
            <p:ph type="title"/>
          </p:nvPr>
        </p:nvSpPr>
        <p:spPr/>
        <p:txBody>
          <a:bodyPr/>
          <a:lstStyle/>
          <a:p>
            <a:r>
              <a:rPr lang="en-US" sz="3600" dirty="0">
                <a:latin typeface="+mn-lt"/>
              </a:rPr>
              <a:t>Before you start creating bots, it is important to consider what the bot will be used for.</a:t>
            </a:r>
          </a:p>
        </p:txBody>
      </p:sp>
      <p:pic>
        <p:nvPicPr>
          <p:cNvPr id="7" name="Picture Placeholder 6" descr="Boardroom with solid fill">
            <a:extLst>
              <a:ext uri="{FF2B5EF4-FFF2-40B4-BE49-F238E27FC236}">
                <a16:creationId xmlns:a16="http://schemas.microsoft.com/office/drawing/2014/main" id="{76F010B9-B3D9-4ED6-818C-6A6F709BC88A}"/>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a:stretch>
            <a:fillRect/>
          </a:stretch>
        </p:blipFill>
        <p:spPr/>
      </p:pic>
    </p:spTree>
    <p:extLst>
      <p:ext uri="{BB962C8B-B14F-4D97-AF65-F5344CB8AC3E}">
        <p14:creationId xmlns:p14="http://schemas.microsoft.com/office/powerpoint/2010/main" val="295383495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385949"/>
            <a:ext cx="11018520" cy="548640"/>
          </a:xfrm>
        </p:spPr>
        <p:txBody>
          <a:bodyPr/>
          <a:lstStyle>
            <a:lvl1pPr>
              <a:defRPr>
                <a:solidFill>
                  <a:schemeClr val="tx1"/>
                </a:solidFill>
              </a:defRPr>
            </a:lvl1pPr>
          </a:lstStyle>
          <a:p>
            <a:r>
              <a:rPr lang="en-US" dirty="0"/>
              <a:t>Summary</a:t>
            </a:r>
          </a:p>
        </p:txBody>
      </p:sp>
      <p:sp>
        <p:nvSpPr>
          <p:cNvPr id="3" name="Subtitle"/>
          <p:cNvSpPr>
            <a:spLocks noGrp="1"/>
          </p:cNvSpPr>
          <p:nvPr>
            <p:ph sz="quarter" idx="10"/>
          </p:nvPr>
        </p:nvSpPr>
        <p:spPr>
          <a:xfrm>
            <a:off x="584200" y="1328221"/>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With customers demanding more personalized and efficient customer service experiences, organizations are turning to bots.</a:t>
            </a:r>
          </a:p>
        </p:txBody>
      </p:sp>
      <p:sp>
        <p:nvSpPr>
          <p:cNvPr id="4" name="New shape"/>
          <p:cNvSpPr/>
          <p:nvPr/>
        </p:nvSpPr>
        <p:spPr>
          <a:xfrm>
            <a:off x="609600" y="2551450"/>
            <a:ext cx="10208821" cy="28007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600" b="0" i="0" u="none" strike="noStrike" kern="1200" cap="none" spc="0" normalizeH="0" baseline="0" noProof="0" dirty="0">
                <a:ln>
                  <a:noFill/>
                </a:ln>
                <a:solidFill>
                  <a:srgbClr val="000000"/>
                </a:solidFill>
                <a:effectLst/>
                <a:uLnTx/>
                <a:uFillTx/>
                <a:latin typeface="Segoe UI"/>
                <a:cs typeface="Arial" pitchFamily="34" charset="0"/>
              </a:rPr>
              <a:t>Introducing bots, explaining where they are being used, and providing an overview of how Power Virtual Agents can be used to create bots.</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600" b="0" i="0" u="none" strike="noStrike" kern="1200" cap="none" spc="0" normalizeH="0" baseline="0" noProof="0" dirty="0">
                <a:ln>
                  <a:noFill/>
                </a:ln>
                <a:solidFill>
                  <a:srgbClr val="000000"/>
                </a:solidFill>
                <a:effectLst/>
                <a:uLnTx/>
                <a:uFillTx/>
                <a:latin typeface="Segoe UI"/>
                <a:cs typeface="Arial" pitchFamily="34" charset="0"/>
              </a:rPr>
              <a:t>Examining how to work with and create bots in different environments to tailor the bot content that is being used based on factors such as teams, regions, or other factors.</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600" b="0" i="0" u="none" strike="noStrike" kern="1200" cap="none" spc="0" normalizeH="0" baseline="0" noProof="0" dirty="0">
                <a:ln>
                  <a:noFill/>
                </a:ln>
                <a:solidFill>
                  <a:srgbClr val="000000"/>
                </a:solidFill>
                <a:effectLst/>
                <a:uLnTx/>
                <a:uFillTx/>
                <a:latin typeface="Segoe UI"/>
                <a:cs typeface="Arial" pitchFamily="34" charset="0"/>
              </a:rPr>
              <a:t>Reviewing the process for creating a bot and how to work with the Power Virtual Agents user interface.</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600" b="0" i="0" u="none" strike="noStrike" kern="1200" cap="none" spc="0" normalizeH="0" baseline="0" noProof="0" dirty="0">
                <a:ln>
                  <a:noFill/>
                </a:ln>
                <a:solidFill>
                  <a:srgbClr val="000000"/>
                </a:solidFill>
                <a:effectLst/>
                <a:uLnTx/>
                <a:uFillTx/>
                <a:latin typeface="Segoe UI"/>
                <a:cs typeface="Arial" pitchFamily="34" charset="0"/>
              </a:rPr>
              <a:t>Explaining what topics are, the different types that are available, and how they are used as part of a bot.</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600" b="0" i="0" u="none" strike="noStrike" kern="1200" cap="none" spc="0" normalizeH="0" baseline="0" noProof="0" dirty="0">
                <a:ln>
                  <a:noFill/>
                </a:ln>
                <a:solidFill>
                  <a:srgbClr val="000000"/>
                </a:solidFill>
                <a:effectLst/>
                <a:uLnTx/>
                <a:uFillTx/>
                <a:latin typeface="Segoe UI"/>
                <a:cs typeface="Arial" pitchFamily="34" charset="0"/>
              </a:rPr>
              <a:t>Examining the tools that are available to assist you with testing your bot.</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600" b="0" i="0" u="none" strike="noStrike" kern="1200" cap="none" spc="0" normalizeH="0" baseline="0" noProof="0" dirty="0">
                <a:ln>
                  <a:noFill/>
                </a:ln>
                <a:solidFill>
                  <a:srgbClr val="000000"/>
                </a:solidFill>
                <a:effectLst/>
                <a:uLnTx/>
                <a:uFillTx/>
                <a:latin typeface="Segoe UI"/>
                <a:cs typeface="Arial" pitchFamily="34" charset="0"/>
              </a:rPr>
              <a:t>Reviewing the process for publishing a bot so that it can be made available across multiple channels and describing the analytics that are available when the bot is published.</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9C7732-1FA7-46C5-82B1-56F30AF6895D}"/>
              </a:ext>
            </a:extLst>
          </p:cNvPr>
          <p:cNvSpPr>
            <a:spLocks noGrp="1"/>
          </p:cNvSpPr>
          <p:nvPr>
            <p:ph type="title" idx="4294967295"/>
          </p:nvPr>
        </p:nvSpPr>
        <p:spPr>
          <a:xfrm>
            <a:off x="418643" y="-680196"/>
            <a:ext cx="11341268" cy="680196"/>
          </a:xfrm>
        </p:spPr>
        <p:txBody>
          <a:bodyPr vert="horz" wrap="square" lIns="0" tIns="91440" rIns="146304" bIns="91440" rtlCol="0" anchor="b">
            <a:noAutofit/>
          </a:bodyPr>
          <a:lstStyle/>
          <a:p>
            <a:r>
              <a:rPr lang="en-US" sz="100" dirty="0"/>
              <a:t>close</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36B3A-2D42-49C0-ABF0-ED83438097CF}"/>
              </a:ext>
            </a:extLst>
          </p:cNvPr>
          <p:cNvSpPr>
            <a:spLocks noGrp="1"/>
          </p:cNvSpPr>
          <p:nvPr>
            <p:ph type="title"/>
          </p:nvPr>
        </p:nvSpPr>
        <p:spPr>
          <a:xfrm>
            <a:off x="418643" y="367342"/>
            <a:ext cx="11341268" cy="680196"/>
          </a:xfrm>
        </p:spPr>
        <p:txBody>
          <a:bodyPr/>
          <a:lstStyle/>
          <a:p>
            <a:r>
              <a:rPr lang="en-US" dirty="0"/>
              <a:t>Introduction to Power Virtual Agents</a:t>
            </a:r>
          </a:p>
        </p:txBody>
      </p:sp>
      <p:sp>
        <p:nvSpPr>
          <p:cNvPr id="6" name="TextBox 5">
            <a:extLst>
              <a:ext uri="{FF2B5EF4-FFF2-40B4-BE49-F238E27FC236}">
                <a16:creationId xmlns:a16="http://schemas.microsoft.com/office/drawing/2014/main" id="{4B00C909-3B2F-4053-89D8-DBB9A12F0A80}"/>
              </a:ext>
              <a:ext uri="{C183D7F6-B498-43B3-948B-1728B52AA6E4}">
                <adec:decorative xmlns:adec="http://schemas.microsoft.com/office/drawing/2017/decorative" val="0"/>
              </a:ext>
            </a:extLst>
          </p:cNvPr>
          <p:cNvSpPr txBox="1"/>
          <p:nvPr/>
        </p:nvSpPr>
        <p:spPr>
          <a:xfrm>
            <a:off x="584200" y="1436688"/>
            <a:ext cx="5365751" cy="3391344"/>
          </a:xfrm>
          <a:prstGeom prst="rect">
            <a:avLst/>
          </a:prstGeom>
          <a:solidFill>
            <a:schemeClr val="bg1">
              <a:lumMod val="95000"/>
            </a:schemeClr>
          </a:solidFill>
          <a:ln>
            <a:noFill/>
          </a:ln>
        </p:spPr>
        <p:txBody>
          <a:bodyPr wrap="square" lIns="182880" tIns="137160" rIns="182880" bIns="137160" rtlCol="0" anchor="t">
            <a:noAutofit/>
          </a:bodyPr>
          <a:lstStyle/>
          <a:p>
            <a:pPr marL="457200" marR="0" lvl="0" indent="-457200" algn="l" defTabSz="951304" rtl="0" eaLnBrk="1" fontAlgn="auto" latinLnBrk="0" hangingPunct="1">
              <a:lnSpc>
                <a:spcPct val="100000"/>
              </a:lnSpc>
              <a:spcBef>
                <a:spcPts val="1800"/>
              </a:spcBef>
              <a:spcAft>
                <a:spcPts val="60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ea typeface="+mn-ea"/>
                <a:cs typeface="Segoe UI Semilight" panose="020B0402040204020203" pitchFamily="34" charset="0"/>
              </a:rPr>
              <a:t>Reduce assisted support inquiries</a:t>
            </a:r>
          </a:p>
          <a:p>
            <a:pPr marL="457200" marR="0" lvl="0" indent="-457200" algn="l" defTabSz="951304" rtl="0" eaLnBrk="1" fontAlgn="auto" latinLnBrk="0" hangingPunct="1">
              <a:lnSpc>
                <a:spcPct val="100000"/>
              </a:lnSpc>
              <a:spcBef>
                <a:spcPts val="1800"/>
              </a:spcBef>
              <a:spcAft>
                <a:spcPts val="60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ea typeface="+mn-ea"/>
                <a:cs typeface="Segoe UI Semilight" panose="020B0402040204020203" pitchFamily="34" charset="0"/>
              </a:rPr>
              <a:t>Integrate seamlessly with other systems</a:t>
            </a:r>
          </a:p>
          <a:p>
            <a:pPr marL="457200" marR="0" lvl="0" indent="-457200" algn="l" defTabSz="951304" rtl="0" eaLnBrk="1" fontAlgn="auto" latinLnBrk="0" hangingPunct="1">
              <a:lnSpc>
                <a:spcPct val="100000"/>
              </a:lnSpc>
              <a:spcBef>
                <a:spcPts val="1800"/>
              </a:spcBef>
              <a:spcAft>
                <a:spcPts val="60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ea typeface="+mn-ea"/>
                <a:cs typeface="Segoe UI Semilight" panose="020B0402040204020203" pitchFamily="34" charset="0"/>
              </a:rPr>
              <a:t>Task automation</a:t>
            </a:r>
          </a:p>
        </p:txBody>
      </p:sp>
      <p:pic>
        <p:nvPicPr>
          <p:cNvPr id="5" name="Picture 4" descr="Diagram&#10;&#10;Description automatically generated">
            <a:extLst>
              <a:ext uri="{FF2B5EF4-FFF2-40B4-BE49-F238E27FC236}">
                <a16:creationId xmlns:a16="http://schemas.microsoft.com/office/drawing/2014/main" id="{9FE4D511-2542-4A00-8ED9-104BD7A659D1}"/>
              </a:ext>
            </a:extLst>
          </p:cNvPr>
          <p:cNvPicPr>
            <a:picLocks noChangeAspect="1"/>
          </p:cNvPicPr>
          <p:nvPr/>
        </p:nvPicPr>
        <p:blipFill>
          <a:blip r:embed="rId3"/>
          <a:stretch>
            <a:fillRect/>
          </a:stretch>
        </p:blipFill>
        <p:spPr>
          <a:xfrm>
            <a:off x="6089277" y="1354210"/>
            <a:ext cx="6016898" cy="3391343"/>
          </a:xfrm>
          <a:prstGeom prst="rect">
            <a:avLst/>
          </a:prstGeom>
        </p:spPr>
      </p:pic>
    </p:spTree>
    <p:extLst>
      <p:ext uri="{BB962C8B-B14F-4D97-AF65-F5344CB8AC3E}">
        <p14:creationId xmlns:p14="http://schemas.microsoft.com/office/powerpoint/2010/main" val="40016006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14300"/>
            <a:ext cx="11922760" cy="677108"/>
          </a:xfrm>
          <a:solidFill>
            <a:schemeClr val="bg1"/>
          </a:solidFill>
        </p:spPr>
        <p:txBody>
          <a:bodyPr/>
          <a:lstStyle/>
          <a:p>
            <a:pPr defTabSz="1219070"/>
            <a:r>
              <a:rPr lang="en-IN" spc="-51" dirty="0">
                <a:cs typeface="Segoe UI Semilight" panose="020B0402040204020203" pitchFamily="34" charset="0"/>
              </a:rPr>
              <a:t>Power Virtual Agents</a:t>
            </a:r>
          </a:p>
        </p:txBody>
      </p:sp>
      <p:sp>
        <p:nvSpPr>
          <p:cNvPr id="6" name="Rectangle 5">
            <a:extLst>
              <a:ext uri="{FF2B5EF4-FFF2-40B4-BE49-F238E27FC236}">
                <a16:creationId xmlns:a16="http://schemas.microsoft.com/office/drawing/2014/main" id="{8D3E0562-4CE5-4D84-B9C0-5E0168BC3001}"/>
              </a:ext>
            </a:extLst>
          </p:cNvPr>
          <p:cNvSpPr/>
          <p:nvPr/>
        </p:nvSpPr>
        <p:spPr>
          <a:xfrm>
            <a:off x="663578" y="977703"/>
            <a:ext cx="3681388" cy="425957"/>
          </a:xfrm>
          <a:prstGeom prst="rect">
            <a:avLst/>
          </a:prstGeom>
          <a:solidFill>
            <a:srgbClr val="243A5E"/>
          </a:solidFill>
          <a:ln>
            <a:solidFill>
              <a:schemeClr val="bg1"/>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81064" tIns="81064" rIns="81064" bIns="81064" numCol="1" spcCol="1270" anchor="ctr" anchorCtr="0">
            <a:noAutofit/>
          </a:bodyPr>
          <a:lstStyle/>
          <a:p>
            <a:pPr defTabSz="711182">
              <a:lnSpc>
                <a:spcPct val="90000"/>
              </a:lnSpc>
              <a:spcBef>
                <a:spcPct val="0"/>
              </a:spcBef>
              <a:spcAft>
                <a:spcPct val="35000"/>
              </a:spcAft>
            </a:pPr>
            <a:r>
              <a:rPr lang="en-US" sz="1800" dirty="0">
                <a:latin typeface="+mj-lt"/>
              </a:rPr>
              <a:t>Quick Deployment</a:t>
            </a:r>
          </a:p>
        </p:txBody>
      </p:sp>
      <p:sp>
        <p:nvSpPr>
          <p:cNvPr id="7" name="Freeform: Shape 6">
            <a:extLst>
              <a:ext uri="{FF2B5EF4-FFF2-40B4-BE49-F238E27FC236}">
                <a16:creationId xmlns:a16="http://schemas.microsoft.com/office/drawing/2014/main" id="{8BBF14F0-EB77-4CA3-8870-089493A4FB19}"/>
              </a:ext>
            </a:extLst>
          </p:cNvPr>
          <p:cNvSpPr/>
          <p:nvPr/>
        </p:nvSpPr>
        <p:spPr>
          <a:xfrm>
            <a:off x="663578" y="1452837"/>
            <a:ext cx="3677235" cy="767405"/>
          </a:xfrm>
          <a:custGeom>
            <a:avLst/>
            <a:gdLst>
              <a:gd name="connsiteX0" fmla="*/ 0 w 6163701"/>
              <a:gd name="connsiteY0" fmla="*/ 0 h 198720"/>
              <a:gd name="connsiteX1" fmla="*/ 6163701 w 6163701"/>
              <a:gd name="connsiteY1" fmla="*/ 0 h 198720"/>
              <a:gd name="connsiteX2" fmla="*/ 6163701 w 6163701"/>
              <a:gd name="connsiteY2" fmla="*/ 198720 h 198720"/>
              <a:gd name="connsiteX3" fmla="*/ 0 w 6163701"/>
              <a:gd name="connsiteY3" fmla="*/ 198720 h 198720"/>
              <a:gd name="connsiteX4" fmla="*/ 0 w 6163701"/>
              <a:gd name="connsiteY4" fmla="*/ 0 h 19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3701" h="198720">
                <a:moveTo>
                  <a:pt x="0" y="0"/>
                </a:moveTo>
                <a:lnTo>
                  <a:pt x="6163701" y="0"/>
                </a:lnTo>
                <a:lnTo>
                  <a:pt x="6163701" y="198720"/>
                </a:lnTo>
                <a:lnTo>
                  <a:pt x="0" y="198720"/>
                </a:lnTo>
                <a:lnTo>
                  <a:pt x="0" y="0"/>
                </a:lnTo>
                <a:close/>
              </a:path>
            </a:pathLst>
          </a:custGeom>
          <a:ln>
            <a:solidFill>
              <a:schemeClr val="bg1">
                <a:lumMod val="85000"/>
              </a:schemeClr>
            </a:solidFill>
          </a:ln>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260931" tIns="20320" rIns="113792" bIns="20320" numCol="1" spcCol="1270" anchor="t" anchorCtr="0">
            <a:noAutofit/>
          </a:bodyPr>
          <a:lstStyle/>
          <a:p>
            <a:pPr marL="0" lvl="1" defTabSz="533387">
              <a:lnSpc>
                <a:spcPct val="90000"/>
              </a:lnSpc>
              <a:spcBef>
                <a:spcPct val="0"/>
              </a:spcBef>
              <a:spcAft>
                <a:spcPct val="20000"/>
              </a:spcAft>
            </a:pPr>
            <a:r>
              <a:rPr lang="en-US" sz="1400" dirty="0"/>
              <a:t>Bots can be created and embed it into your website with just a few clicks. </a:t>
            </a:r>
          </a:p>
        </p:txBody>
      </p:sp>
      <p:sp>
        <p:nvSpPr>
          <p:cNvPr id="9" name="Rectangle 8">
            <a:extLst>
              <a:ext uri="{FF2B5EF4-FFF2-40B4-BE49-F238E27FC236}">
                <a16:creationId xmlns:a16="http://schemas.microsoft.com/office/drawing/2014/main" id="{8DD3228F-0FD5-41DC-89FB-9A38BF9A4842}"/>
              </a:ext>
            </a:extLst>
          </p:cNvPr>
          <p:cNvSpPr/>
          <p:nvPr/>
        </p:nvSpPr>
        <p:spPr>
          <a:xfrm>
            <a:off x="4471268" y="987148"/>
            <a:ext cx="3678094" cy="425957"/>
          </a:xfrm>
          <a:prstGeom prst="rect">
            <a:avLst/>
          </a:prstGeom>
          <a:solidFill>
            <a:srgbClr val="243A5E"/>
          </a:solidFill>
          <a:ln>
            <a:solidFill>
              <a:schemeClr val="bg1"/>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81064" tIns="81064" rIns="81064" bIns="81064" numCol="1" spcCol="1270" anchor="ctr" anchorCtr="0">
            <a:noAutofit/>
          </a:bodyPr>
          <a:lstStyle/>
          <a:p>
            <a:pPr defTabSz="711182">
              <a:lnSpc>
                <a:spcPct val="90000"/>
              </a:lnSpc>
              <a:spcBef>
                <a:spcPct val="0"/>
              </a:spcBef>
              <a:spcAft>
                <a:spcPct val="35000"/>
              </a:spcAft>
            </a:pPr>
            <a:r>
              <a:rPr lang="en-US" sz="1800" dirty="0">
                <a:latin typeface="+mj-lt"/>
              </a:rPr>
              <a:t>Empower SMEs</a:t>
            </a:r>
          </a:p>
        </p:txBody>
      </p:sp>
      <p:sp>
        <p:nvSpPr>
          <p:cNvPr id="10" name="Freeform: Shape 9">
            <a:extLst>
              <a:ext uri="{FF2B5EF4-FFF2-40B4-BE49-F238E27FC236}">
                <a16:creationId xmlns:a16="http://schemas.microsoft.com/office/drawing/2014/main" id="{7F610477-4026-45B7-A444-F1B24E7989EB}"/>
              </a:ext>
            </a:extLst>
          </p:cNvPr>
          <p:cNvSpPr/>
          <p:nvPr/>
        </p:nvSpPr>
        <p:spPr>
          <a:xfrm>
            <a:off x="4471268" y="1440985"/>
            <a:ext cx="3678094" cy="779256"/>
          </a:xfrm>
          <a:custGeom>
            <a:avLst/>
            <a:gdLst>
              <a:gd name="connsiteX0" fmla="*/ 0 w 6163701"/>
              <a:gd name="connsiteY0" fmla="*/ 0 h 198720"/>
              <a:gd name="connsiteX1" fmla="*/ 6163701 w 6163701"/>
              <a:gd name="connsiteY1" fmla="*/ 0 h 198720"/>
              <a:gd name="connsiteX2" fmla="*/ 6163701 w 6163701"/>
              <a:gd name="connsiteY2" fmla="*/ 198720 h 198720"/>
              <a:gd name="connsiteX3" fmla="*/ 0 w 6163701"/>
              <a:gd name="connsiteY3" fmla="*/ 198720 h 198720"/>
              <a:gd name="connsiteX4" fmla="*/ 0 w 6163701"/>
              <a:gd name="connsiteY4" fmla="*/ 0 h 19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3701" h="198720">
                <a:moveTo>
                  <a:pt x="0" y="0"/>
                </a:moveTo>
                <a:lnTo>
                  <a:pt x="6163701" y="0"/>
                </a:lnTo>
                <a:lnTo>
                  <a:pt x="6163701" y="198720"/>
                </a:lnTo>
                <a:lnTo>
                  <a:pt x="0" y="198720"/>
                </a:lnTo>
                <a:lnTo>
                  <a:pt x="0" y="0"/>
                </a:lnTo>
                <a:close/>
              </a:path>
            </a:pathLst>
          </a:custGeom>
          <a:ln>
            <a:solidFill>
              <a:schemeClr val="bg1">
                <a:lumMod val="85000"/>
              </a:schemeClr>
            </a:solidFill>
          </a:ln>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260931" tIns="20320" rIns="113792" bIns="20320" numCol="1" spcCol="1270" anchor="t" anchorCtr="0">
            <a:noAutofit/>
          </a:bodyPr>
          <a:lstStyle/>
          <a:p>
            <a:pPr marL="0" lvl="1" defTabSz="533387">
              <a:lnSpc>
                <a:spcPct val="90000"/>
              </a:lnSpc>
              <a:spcBef>
                <a:spcPct val="0"/>
              </a:spcBef>
              <a:spcAft>
                <a:spcPct val="20000"/>
              </a:spcAft>
            </a:pPr>
            <a:r>
              <a:rPr lang="en-US" sz="1400" dirty="0"/>
              <a:t>Subject Matter Experts SMEs can create bots quickly and easily using an intuitive, code-free graphical interface.</a:t>
            </a:r>
          </a:p>
        </p:txBody>
      </p:sp>
      <p:sp>
        <p:nvSpPr>
          <p:cNvPr id="11" name="Rectangle 10">
            <a:extLst>
              <a:ext uri="{FF2B5EF4-FFF2-40B4-BE49-F238E27FC236}">
                <a16:creationId xmlns:a16="http://schemas.microsoft.com/office/drawing/2014/main" id="{CA7C4895-B586-4E0C-9B9D-0A9820BBEAFD}"/>
              </a:ext>
            </a:extLst>
          </p:cNvPr>
          <p:cNvSpPr/>
          <p:nvPr/>
        </p:nvSpPr>
        <p:spPr>
          <a:xfrm>
            <a:off x="663578" y="2316179"/>
            <a:ext cx="3681388" cy="425957"/>
          </a:xfrm>
          <a:prstGeom prst="rect">
            <a:avLst/>
          </a:prstGeom>
          <a:solidFill>
            <a:srgbClr val="243A5E"/>
          </a:solidFill>
          <a:ln>
            <a:solidFill>
              <a:schemeClr val="bg1"/>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81064" tIns="81064" rIns="81064" bIns="81064" numCol="1" spcCol="1270" anchor="ctr" anchorCtr="0">
            <a:noAutofit/>
          </a:bodyPr>
          <a:lstStyle/>
          <a:p>
            <a:pPr defTabSz="711182">
              <a:lnSpc>
                <a:spcPct val="90000"/>
              </a:lnSpc>
              <a:spcBef>
                <a:spcPct val="0"/>
              </a:spcBef>
              <a:spcAft>
                <a:spcPct val="35000"/>
              </a:spcAft>
            </a:pPr>
            <a:r>
              <a:rPr lang="en-US" sz="1800" dirty="0">
                <a:latin typeface="+mj-lt"/>
              </a:rPr>
              <a:t>Natural conversations</a:t>
            </a:r>
          </a:p>
        </p:txBody>
      </p:sp>
      <p:sp>
        <p:nvSpPr>
          <p:cNvPr id="12" name="Freeform: Shape 11">
            <a:extLst>
              <a:ext uri="{FF2B5EF4-FFF2-40B4-BE49-F238E27FC236}">
                <a16:creationId xmlns:a16="http://schemas.microsoft.com/office/drawing/2014/main" id="{FDDD1FC7-4FC0-49D3-B3D2-344161E8B234}"/>
              </a:ext>
            </a:extLst>
          </p:cNvPr>
          <p:cNvSpPr/>
          <p:nvPr/>
        </p:nvSpPr>
        <p:spPr>
          <a:xfrm>
            <a:off x="663579" y="2834564"/>
            <a:ext cx="3681390" cy="1046848"/>
          </a:xfrm>
          <a:custGeom>
            <a:avLst/>
            <a:gdLst>
              <a:gd name="connsiteX0" fmla="*/ 0 w 6163701"/>
              <a:gd name="connsiteY0" fmla="*/ 0 h 304290"/>
              <a:gd name="connsiteX1" fmla="*/ 6163701 w 6163701"/>
              <a:gd name="connsiteY1" fmla="*/ 0 h 304290"/>
              <a:gd name="connsiteX2" fmla="*/ 6163701 w 6163701"/>
              <a:gd name="connsiteY2" fmla="*/ 304290 h 304290"/>
              <a:gd name="connsiteX3" fmla="*/ 0 w 6163701"/>
              <a:gd name="connsiteY3" fmla="*/ 304290 h 304290"/>
              <a:gd name="connsiteX4" fmla="*/ 0 w 6163701"/>
              <a:gd name="connsiteY4" fmla="*/ 0 h 30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3701" h="304290">
                <a:moveTo>
                  <a:pt x="0" y="0"/>
                </a:moveTo>
                <a:lnTo>
                  <a:pt x="6163701" y="0"/>
                </a:lnTo>
                <a:lnTo>
                  <a:pt x="6163701" y="304290"/>
                </a:lnTo>
                <a:lnTo>
                  <a:pt x="0" y="304290"/>
                </a:lnTo>
                <a:lnTo>
                  <a:pt x="0" y="0"/>
                </a:lnTo>
                <a:close/>
              </a:path>
            </a:pathLst>
          </a:custGeom>
          <a:ln>
            <a:solidFill>
              <a:schemeClr val="bg1">
                <a:lumMod val="85000"/>
              </a:schemeClr>
            </a:solidFill>
          </a:ln>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260931" tIns="20320" rIns="113792" bIns="20320" numCol="1" spcCol="1270" anchor="t" anchorCtr="0">
            <a:noAutofit/>
          </a:bodyPr>
          <a:lstStyle/>
          <a:p>
            <a:pPr marL="0" lvl="1" defTabSz="533387">
              <a:lnSpc>
                <a:spcPct val="90000"/>
              </a:lnSpc>
              <a:spcBef>
                <a:spcPct val="0"/>
              </a:spcBef>
              <a:spcAft>
                <a:spcPct val="20000"/>
              </a:spcAft>
            </a:pPr>
            <a:r>
              <a:rPr lang="en-US" sz="1400" dirty="0"/>
              <a:t>End users to have rich multi-turn conversations which quickly guide them to the right solution with no need to re-train AI models. </a:t>
            </a:r>
          </a:p>
        </p:txBody>
      </p:sp>
      <p:sp>
        <p:nvSpPr>
          <p:cNvPr id="13" name="Rectangle 12">
            <a:extLst>
              <a:ext uri="{FF2B5EF4-FFF2-40B4-BE49-F238E27FC236}">
                <a16:creationId xmlns:a16="http://schemas.microsoft.com/office/drawing/2014/main" id="{E90FF230-2DA0-4012-AA49-22909EEAF16C}"/>
              </a:ext>
            </a:extLst>
          </p:cNvPr>
          <p:cNvSpPr/>
          <p:nvPr/>
        </p:nvSpPr>
        <p:spPr>
          <a:xfrm>
            <a:off x="4471268" y="2301617"/>
            <a:ext cx="3678094" cy="425957"/>
          </a:xfrm>
          <a:prstGeom prst="rect">
            <a:avLst/>
          </a:prstGeom>
          <a:solidFill>
            <a:srgbClr val="243A5E"/>
          </a:solidFill>
          <a:ln>
            <a:solidFill>
              <a:schemeClr val="bg1"/>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81064" tIns="81064" rIns="81064" bIns="81064" numCol="1" spcCol="1270" anchor="ctr" anchorCtr="0">
            <a:noAutofit/>
          </a:bodyPr>
          <a:lstStyle/>
          <a:p>
            <a:pPr defTabSz="711182">
              <a:lnSpc>
                <a:spcPct val="90000"/>
              </a:lnSpc>
              <a:spcBef>
                <a:spcPct val="0"/>
              </a:spcBef>
              <a:spcAft>
                <a:spcPct val="35000"/>
              </a:spcAft>
            </a:pPr>
            <a:r>
              <a:rPr lang="en-US" sz="1800" dirty="0">
                <a:latin typeface="+mj-lt"/>
              </a:rPr>
              <a:t>Take action</a:t>
            </a:r>
          </a:p>
        </p:txBody>
      </p:sp>
      <p:sp>
        <p:nvSpPr>
          <p:cNvPr id="14" name="Freeform: Shape 13">
            <a:extLst>
              <a:ext uri="{FF2B5EF4-FFF2-40B4-BE49-F238E27FC236}">
                <a16:creationId xmlns:a16="http://schemas.microsoft.com/office/drawing/2014/main" id="{AC9820D7-D843-4957-962E-0BBD84B8220E}"/>
              </a:ext>
            </a:extLst>
          </p:cNvPr>
          <p:cNvSpPr/>
          <p:nvPr/>
        </p:nvSpPr>
        <p:spPr>
          <a:xfrm>
            <a:off x="4471268" y="2834502"/>
            <a:ext cx="3678094" cy="970299"/>
          </a:xfrm>
          <a:custGeom>
            <a:avLst/>
            <a:gdLst>
              <a:gd name="connsiteX0" fmla="*/ 0 w 6163701"/>
              <a:gd name="connsiteY0" fmla="*/ 0 h 304290"/>
              <a:gd name="connsiteX1" fmla="*/ 6163701 w 6163701"/>
              <a:gd name="connsiteY1" fmla="*/ 0 h 304290"/>
              <a:gd name="connsiteX2" fmla="*/ 6163701 w 6163701"/>
              <a:gd name="connsiteY2" fmla="*/ 304290 h 304290"/>
              <a:gd name="connsiteX3" fmla="*/ 0 w 6163701"/>
              <a:gd name="connsiteY3" fmla="*/ 304290 h 304290"/>
              <a:gd name="connsiteX4" fmla="*/ 0 w 6163701"/>
              <a:gd name="connsiteY4" fmla="*/ 0 h 30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3701" h="304290">
                <a:moveTo>
                  <a:pt x="0" y="0"/>
                </a:moveTo>
                <a:lnTo>
                  <a:pt x="6163701" y="0"/>
                </a:lnTo>
                <a:lnTo>
                  <a:pt x="6163701" y="304290"/>
                </a:lnTo>
                <a:lnTo>
                  <a:pt x="0" y="304290"/>
                </a:lnTo>
                <a:lnTo>
                  <a:pt x="0" y="0"/>
                </a:lnTo>
                <a:close/>
              </a:path>
            </a:pathLst>
          </a:custGeom>
          <a:ln>
            <a:solidFill>
              <a:schemeClr val="bg1">
                <a:lumMod val="85000"/>
              </a:schemeClr>
            </a:solidFill>
          </a:ln>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260931" tIns="20320" rIns="113792" bIns="20320" numCol="1" spcCol="1270" anchor="t" anchorCtr="0">
            <a:noAutofit/>
          </a:bodyPr>
          <a:lstStyle/>
          <a:p>
            <a:pPr marL="0" lvl="1" defTabSz="533387">
              <a:lnSpc>
                <a:spcPct val="90000"/>
              </a:lnSpc>
              <a:spcBef>
                <a:spcPct val="0"/>
              </a:spcBef>
              <a:spcAft>
                <a:spcPct val="20000"/>
              </a:spcAft>
            </a:pPr>
            <a:r>
              <a:rPr lang="en-US" sz="1400" dirty="0"/>
              <a:t>Take actions to resolve customer issues with easy integration with services and back-end systems through hundreds of easy-to-add custom connectors using Power Automate. </a:t>
            </a:r>
          </a:p>
        </p:txBody>
      </p:sp>
      <p:sp>
        <p:nvSpPr>
          <p:cNvPr id="15" name="Rectangle 14">
            <a:extLst>
              <a:ext uri="{FF2B5EF4-FFF2-40B4-BE49-F238E27FC236}">
                <a16:creationId xmlns:a16="http://schemas.microsoft.com/office/drawing/2014/main" id="{37E0C0CC-2804-4C78-A05F-5806904C3C64}"/>
              </a:ext>
            </a:extLst>
          </p:cNvPr>
          <p:cNvSpPr/>
          <p:nvPr/>
        </p:nvSpPr>
        <p:spPr>
          <a:xfrm>
            <a:off x="4471266" y="3956279"/>
            <a:ext cx="3678094" cy="425840"/>
          </a:xfrm>
          <a:prstGeom prst="rect">
            <a:avLst/>
          </a:prstGeom>
          <a:solidFill>
            <a:srgbClr val="243A5E"/>
          </a:solidFill>
          <a:ln>
            <a:solidFill>
              <a:schemeClr val="bg1"/>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81064" tIns="81064" rIns="81064" bIns="81064" numCol="1" spcCol="1270" anchor="ctr" anchorCtr="0">
            <a:noAutofit/>
          </a:bodyPr>
          <a:lstStyle/>
          <a:p>
            <a:pPr defTabSz="711182">
              <a:lnSpc>
                <a:spcPct val="90000"/>
              </a:lnSpc>
              <a:spcBef>
                <a:spcPct val="0"/>
              </a:spcBef>
              <a:spcAft>
                <a:spcPct val="35000"/>
              </a:spcAft>
            </a:pPr>
            <a:r>
              <a:rPr lang="en-US" sz="1600" dirty="0">
                <a:latin typeface="+mj-lt"/>
              </a:rPr>
              <a:t>Monitor and improve bot performance</a:t>
            </a:r>
          </a:p>
        </p:txBody>
      </p:sp>
      <p:sp>
        <p:nvSpPr>
          <p:cNvPr id="16" name="Freeform: Shape 15">
            <a:extLst>
              <a:ext uri="{FF2B5EF4-FFF2-40B4-BE49-F238E27FC236}">
                <a16:creationId xmlns:a16="http://schemas.microsoft.com/office/drawing/2014/main" id="{87B0590F-6A61-49B7-823F-3A959B6E0F82}"/>
              </a:ext>
            </a:extLst>
          </p:cNvPr>
          <p:cNvSpPr/>
          <p:nvPr/>
        </p:nvSpPr>
        <p:spPr>
          <a:xfrm>
            <a:off x="4471268" y="4533598"/>
            <a:ext cx="3678094" cy="848296"/>
          </a:xfrm>
          <a:custGeom>
            <a:avLst/>
            <a:gdLst>
              <a:gd name="connsiteX0" fmla="*/ 0 w 6163701"/>
              <a:gd name="connsiteY0" fmla="*/ 0 h 304290"/>
              <a:gd name="connsiteX1" fmla="*/ 6163701 w 6163701"/>
              <a:gd name="connsiteY1" fmla="*/ 0 h 304290"/>
              <a:gd name="connsiteX2" fmla="*/ 6163701 w 6163701"/>
              <a:gd name="connsiteY2" fmla="*/ 304290 h 304290"/>
              <a:gd name="connsiteX3" fmla="*/ 0 w 6163701"/>
              <a:gd name="connsiteY3" fmla="*/ 304290 h 304290"/>
              <a:gd name="connsiteX4" fmla="*/ 0 w 6163701"/>
              <a:gd name="connsiteY4" fmla="*/ 0 h 30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3701" h="304290">
                <a:moveTo>
                  <a:pt x="0" y="0"/>
                </a:moveTo>
                <a:lnTo>
                  <a:pt x="6163701" y="0"/>
                </a:lnTo>
                <a:lnTo>
                  <a:pt x="6163701" y="304290"/>
                </a:lnTo>
                <a:lnTo>
                  <a:pt x="0" y="304290"/>
                </a:lnTo>
                <a:lnTo>
                  <a:pt x="0" y="0"/>
                </a:lnTo>
                <a:close/>
              </a:path>
            </a:pathLst>
          </a:custGeom>
          <a:ln>
            <a:solidFill>
              <a:schemeClr val="bg1">
                <a:lumMod val="85000"/>
              </a:schemeClr>
            </a:solidFill>
          </a:ln>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260931" tIns="20320" rIns="113792" bIns="20320" numCol="1" spcCol="1270" anchor="t" anchorCtr="0">
            <a:noAutofit/>
          </a:bodyPr>
          <a:lstStyle/>
          <a:p>
            <a:pPr marL="0" lvl="1" defTabSz="533387">
              <a:lnSpc>
                <a:spcPct val="90000"/>
              </a:lnSpc>
              <a:spcBef>
                <a:spcPct val="0"/>
              </a:spcBef>
              <a:spcAft>
                <a:spcPct val="20000"/>
              </a:spcAft>
            </a:pPr>
            <a:r>
              <a:rPr lang="en-US" sz="1400" dirty="0"/>
              <a:t>Easily see which topics are doing well, where the bot can improve, and quickly adjust and improve performance.    </a:t>
            </a:r>
          </a:p>
        </p:txBody>
      </p:sp>
      <p:sp>
        <p:nvSpPr>
          <p:cNvPr id="17" name="Rectangle 16">
            <a:extLst>
              <a:ext uri="{FF2B5EF4-FFF2-40B4-BE49-F238E27FC236}">
                <a16:creationId xmlns:a16="http://schemas.microsoft.com/office/drawing/2014/main" id="{E590DEAE-30F9-4D23-A0F2-24147E9166A8}"/>
              </a:ext>
            </a:extLst>
          </p:cNvPr>
          <p:cNvSpPr/>
          <p:nvPr/>
        </p:nvSpPr>
        <p:spPr>
          <a:xfrm>
            <a:off x="663578" y="3956162"/>
            <a:ext cx="3681388" cy="425957"/>
          </a:xfrm>
          <a:prstGeom prst="rect">
            <a:avLst/>
          </a:prstGeom>
          <a:solidFill>
            <a:srgbClr val="243A5E"/>
          </a:solidFill>
          <a:ln>
            <a:solidFill>
              <a:schemeClr val="bg1"/>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81064" tIns="81064" rIns="81064" bIns="81064" numCol="1" spcCol="1270" anchor="ctr" anchorCtr="0">
            <a:noAutofit/>
          </a:bodyPr>
          <a:lstStyle/>
          <a:p>
            <a:pPr defTabSz="711182">
              <a:lnSpc>
                <a:spcPct val="90000"/>
              </a:lnSpc>
              <a:spcBef>
                <a:spcPct val="0"/>
              </a:spcBef>
              <a:spcAft>
                <a:spcPct val="35000"/>
              </a:spcAft>
            </a:pPr>
            <a:r>
              <a:rPr lang="en-US" sz="2000" dirty="0">
                <a:latin typeface="+mj-lt"/>
              </a:rPr>
              <a:t>Better together</a:t>
            </a:r>
          </a:p>
        </p:txBody>
      </p:sp>
      <p:sp>
        <p:nvSpPr>
          <p:cNvPr id="18" name="Freeform: Shape 17">
            <a:extLst>
              <a:ext uri="{FF2B5EF4-FFF2-40B4-BE49-F238E27FC236}">
                <a16:creationId xmlns:a16="http://schemas.microsoft.com/office/drawing/2014/main" id="{BF3D990A-84A0-4C34-870D-06914104FDDC}"/>
              </a:ext>
            </a:extLst>
          </p:cNvPr>
          <p:cNvSpPr/>
          <p:nvPr/>
        </p:nvSpPr>
        <p:spPr>
          <a:xfrm>
            <a:off x="663579" y="4455755"/>
            <a:ext cx="3681390" cy="926140"/>
          </a:xfrm>
          <a:custGeom>
            <a:avLst/>
            <a:gdLst>
              <a:gd name="connsiteX0" fmla="*/ 0 w 6163701"/>
              <a:gd name="connsiteY0" fmla="*/ 0 h 304290"/>
              <a:gd name="connsiteX1" fmla="*/ 6163701 w 6163701"/>
              <a:gd name="connsiteY1" fmla="*/ 0 h 304290"/>
              <a:gd name="connsiteX2" fmla="*/ 6163701 w 6163701"/>
              <a:gd name="connsiteY2" fmla="*/ 304290 h 304290"/>
              <a:gd name="connsiteX3" fmla="*/ 0 w 6163701"/>
              <a:gd name="connsiteY3" fmla="*/ 304290 h 304290"/>
              <a:gd name="connsiteX4" fmla="*/ 0 w 6163701"/>
              <a:gd name="connsiteY4" fmla="*/ 0 h 30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3701" h="304290">
                <a:moveTo>
                  <a:pt x="0" y="0"/>
                </a:moveTo>
                <a:lnTo>
                  <a:pt x="6163701" y="0"/>
                </a:lnTo>
                <a:lnTo>
                  <a:pt x="6163701" y="304290"/>
                </a:lnTo>
                <a:lnTo>
                  <a:pt x="0" y="304290"/>
                </a:lnTo>
                <a:lnTo>
                  <a:pt x="0" y="0"/>
                </a:lnTo>
                <a:close/>
              </a:path>
            </a:pathLst>
          </a:custGeom>
          <a:ln>
            <a:solidFill>
              <a:schemeClr val="bg1">
                <a:lumMod val="85000"/>
              </a:schemeClr>
            </a:solidFill>
          </a:ln>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260931" tIns="20320" rIns="113792" bIns="20320" numCol="1" spcCol="1270" anchor="t" anchorCtr="0">
            <a:noAutofit/>
          </a:bodyPr>
          <a:lstStyle/>
          <a:p>
            <a:pPr marL="0" lvl="1" defTabSz="533387">
              <a:lnSpc>
                <a:spcPct val="90000"/>
              </a:lnSpc>
              <a:spcBef>
                <a:spcPct val="0"/>
              </a:spcBef>
              <a:spcAft>
                <a:spcPct val="20000"/>
              </a:spcAft>
            </a:pPr>
            <a:r>
              <a:rPr lang="en-US" sz="1400" dirty="0"/>
              <a:t>Virtual Agent for Customer Service works hand-in-hand with Dynamics 365 for Customer Service Insights to provide a holistic view of your customer service operations.</a:t>
            </a:r>
          </a:p>
        </p:txBody>
      </p:sp>
      <p:pic>
        <p:nvPicPr>
          <p:cNvPr id="8" name="Picture 7" descr="Graphical user interface, text, application&#10;">
            <a:extLst>
              <a:ext uri="{FF2B5EF4-FFF2-40B4-BE49-F238E27FC236}">
                <a16:creationId xmlns:a16="http://schemas.microsoft.com/office/drawing/2014/main" id="{E3BF94AB-0B08-4F3A-BD33-4701CDE8491C}"/>
              </a:ext>
            </a:extLst>
          </p:cNvPr>
          <p:cNvPicPr>
            <a:picLocks noChangeAspect="1"/>
          </p:cNvPicPr>
          <p:nvPr/>
        </p:nvPicPr>
        <p:blipFill>
          <a:blip r:embed="rId3"/>
          <a:stretch>
            <a:fillRect/>
          </a:stretch>
        </p:blipFill>
        <p:spPr>
          <a:xfrm>
            <a:off x="8895648" y="1071988"/>
            <a:ext cx="2502910" cy="4572000"/>
          </a:xfrm>
          <a:prstGeom prst="rect">
            <a:avLst/>
          </a:prstGeom>
          <a:ln>
            <a:solidFill>
              <a:schemeClr val="accent4"/>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99485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5036" y="101600"/>
            <a:ext cx="11401852" cy="677108"/>
          </a:xfrm>
        </p:spPr>
        <p:txBody>
          <a:bodyPr/>
          <a:lstStyle/>
          <a:p>
            <a:pPr defTabSz="1219070"/>
            <a:r>
              <a:rPr lang="en-US" spc="-51" dirty="0">
                <a:cs typeface="Segoe UI Semilight" panose="020B0402040204020203" pitchFamily="34" charset="0"/>
              </a:rPr>
              <a:t>Power Virtual Agent UI Overview</a:t>
            </a:r>
          </a:p>
        </p:txBody>
      </p:sp>
      <p:sp>
        <p:nvSpPr>
          <p:cNvPr id="7" name="Rectangle 6">
            <a:extLst>
              <a:ext uri="{FF2B5EF4-FFF2-40B4-BE49-F238E27FC236}">
                <a16:creationId xmlns:a16="http://schemas.microsoft.com/office/drawing/2014/main" id="{CC1F0A86-C29A-4ED6-B324-BABE9078BDC4}"/>
              </a:ext>
            </a:extLst>
          </p:cNvPr>
          <p:cNvSpPr/>
          <p:nvPr/>
        </p:nvSpPr>
        <p:spPr>
          <a:xfrm>
            <a:off x="622727" y="815283"/>
            <a:ext cx="3254849" cy="496565"/>
          </a:xfrm>
          <a:prstGeom prst="rect">
            <a:avLst/>
          </a:prstGeom>
          <a:solidFill>
            <a:srgbClr val="243A5E"/>
          </a:solidFill>
          <a:ln>
            <a:solidFill>
              <a:schemeClr val="bg1"/>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08085" tIns="108085" rIns="108085" bIns="108085" numCol="1" spcCol="1270" anchor="ctr" anchorCtr="0">
            <a:noAutofit/>
          </a:bodyPr>
          <a:lstStyle/>
          <a:p>
            <a:pPr defTabSz="948243">
              <a:lnSpc>
                <a:spcPct val="90000"/>
              </a:lnSpc>
              <a:spcBef>
                <a:spcPct val="0"/>
              </a:spcBef>
              <a:spcAft>
                <a:spcPct val="35000"/>
              </a:spcAft>
            </a:pPr>
            <a:r>
              <a:rPr lang="en-US" sz="2000" b="1" dirty="0"/>
              <a:t>Topics</a:t>
            </a:r>
            <a:endParaRPr lang="en-US" sz="2000" dirty="0"/>
          </a:p>
        </p:txBody>
      </p:sp>
      <p:sp>
        <p:nvSpPr>
          <p:cNvPr id="8" name="Rectangle 7">
            <a:extLst>
              <a:ext uri="{FF2B5EF4-FFF2-40B4-BE49-F238E27FC236}">
                <a16:creationId xmlns:a16="http://schemas.microsoft.com/office/drawing/2014/main" id="{3D318481-AFEB-435B-9625-20B4BEE785B3}"/>
              </a:ext>
            </a:extLst>
          </p:cNvPr>
          <p:cNvSpPr/>
          <p:nvPr/>
        </p:nvSpPr>
        <p:spPr>
          <a:xfrm>
            <a:off x="622727" y="1311848"/>
            <a:ext cx="3254849" cy="983488"/>
          </a:xfrm>
          <a:prstGeom prst="rect">
            <a:avLst/>
          </a:prstGeom>
          <a:ln>
            <a:solidFill>
              <a:schemeClr val="bg1">
                <a:lumMod val="75000"/>
              </a:schemeClr>
            </a:solidFill>
          </a:ln>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121920" tIns="27093" rIns="151723" bIns="27093" numCol="1" spcCol="1270" anchor="ctr" anchorCtr="0">
            <a:noAutofit/>
          </a:bodyPr>
          <a:lstStyle/>
          <a:p>
            <a:pPr marL="0" lvl="1" defTabSz="711182">
              <a:lnSpc>
                <a:spcPct val="90000"/>
              </a:lnSpc>
              <a:spcBef>
                <a:spcPct val="0"/>
              </a:spcBef>
              <a:spcAft>
                <a:spcPct val="20000"/>
              </a:spcAft>
            </a:pPr>
            <a:r>
              <a:rPr lang="en-US" sz="1800" dirty="0"/>
              <a:t>Define how conversations with the bot will play out.</a:t>
            </a:r>
          </a:p>
        </p:txBody>
      </p:sp>
      <p:sp>
        <p:nvSpPr>
          <p:cNvPr id="9" name="Rectangle 8">
            <a:extLst>
              <a:ext uri="{FF2B5EF4-FFF2-40B4-BE49-F238E27FC236}">
                <a16:creationId xmlns:a16="http://schemas.microsoft.com/office/drawing/2014/main" id="{D1CFEC6E-E795-49DF-A28D-90CFAF62FA01}"/>
              </a:ext>
            </a:extLst>
          </p:cNvPr>
          <p:cNvSpPr/>
          <p:nvPr/>
        </p:nvSpPr>
        <p:spPr>
          <a:xfrm>
            <a:off x="4218847" y="815283"/>
            <a:ext cx="3254849" cy="496565"/>
          </a:xfrm>
          <a:prstGeom prst="rect">
            <a:avLst/>
          </a:prstGeom>
          <a:solidFill>
            <a:srgbClr val="243A5E"/>
          </a:solidFill>
          <a:ln>
            <a:solidFill>
              <a:schemeClr val="bg1"/>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08085" tIns="108085" rIns="108085" bIns="108085" numCol="1" spcCol="1270" anchor="ctr" anchorCtr="0">
            <a:noAutofit/>
          </a:bodyPr>
          <a:lstStyle/>
          <a:p>
            <a:pPr defTabSz="948243">
              <a:lnSpc>
                <a:spcPct val="90000"/>
              </a:lnSpc>
              <a:spcBef>
                <a:spcPct val="0"/>
              </a:spcBef>
              <a:spcAft>
                <a:spcPct val="35000"/>
              </a:spcAft>
            </a:pPr>
            <a:r>
              <a:rPr lang="en-US" sz="2000" b="1" dirty="0"/>
              <a:t>Entities</a:t>
            </a:r>
            <a:endParaRPr lang="en-US" sz="2000" dirty="0"/>
          </a:p>
        </p:txBody>
      </p:sp>
      <p:sp>
        <p:nvSpPr>
          <p:cNvPr id="10" name="Rectangle 9">
            <a:extLst>
              <a:ext uri="{FF2B5EF4-FFF2-40B4-BE49-F238E27FC236}">
                <a16:creationId xmlns:a16="http://schemas.microsoft.com/office/drawing/2014/main" id="{808B1AA4-FADC-4388-83F6-AF554A783924}"/>
              </a:ext>
            </a:extLst>
          </p:cNvPr>
          <p:cNvSpPr/>
          <p:nvPr/>
        </p:nvSpPr>
        <p:spPr>
          <a:xfrm>
            <a:off x="4218847" y="1311848"/>
            <a:ext cx="3254849" cy="983488"/>
          </a:xfrm>
          <a:prstGeom prst="rect">
            <a:avLst/>
          </a:prstGeom>
          <a:ln>
            <a:solidFill>
              <a:schemeClr val="bg1">
                <a:lumMod val="75000"/>
              </a:schemeClr>
            </a:solidFill>
          </a:ln>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121920" tIns="27093" rIns="151723" bIns="27093" numCol="1" spcCol="1270" anchor="ctr" anchorCtr="0">
            <a:noAutofit/>
          </a:bodyPr>
          <a:lstStyle/>
          <a:p>
            <a:pPr marL="0" lvl="1" defTabSz="711182">
              <a:lnSpc>
                <a:spcPct val="90000"/>
              </a:lnSpc>
              <a:spcBef>
                <a:spcPct val="0"/>
              </a:spcBef>
              <a:spcAft>
                <a:spcPct val="20000"/>
              </a:spcAft>
            </a:pPr>
            <a:r>
              <a:rPr lang="en-US" sz="1800" dirty="0"/>
              <a:t>Represent a type of real-world subject. Ex. Phone Number, Zip Code, etc.  </a:t>
            </a:r>
          </a:p>
        </p:txBody>
      </p:sp>
      <p:sp>
        <p:nvSpPr>
          <p:cNvPr id="11" name="Rectangle 10">
            <a:extLst>
              <a:ext uri="{FF2B5EF4-FFF2-40B4-BE49-F238E27FC236}">
                <a16:creationId xmlns:a16="http://schemas.microsoft.com/office/drawing/2014/main" id="{ED4D97E9-787D-475F-89F3-52FF2ADE0C76}"/>
              </a:ext>
            </a:extLst>
          </p:cNvPr>
          <p:cNvSpPr/>
          <p:nvPr/>
        </p:nvSpPr>
        <p:spPr>
          <a:xfrm>
            <a:off x="622727" y="2394994"/>
            <a:ext cx="3254849" cy="496565"/>
          </a:xfrm>
          <a:prstGeom prst="rect">
            <a:avLst/>
          </a:prstGeom>
          <a:solidFill>
            <a:srgbClr val="243A5E"/>
          </a:solidFill>
          <a:ln>
            <a:solidFill>
              <a:schemeClr val="bg1">
                <a:lumMod val="95000"/>
              </a:schemeClr>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08085" tIns="108085" rIns="108085" bIns="108085" numCol="1" spcCol="1270" anchor="ctr" anchorCtr="0">
            <a:noAutofit/>
          </a:bodyPr>
          <a:lstStyle/>
          <a:p>
            <a:pPr defTabSz="948243">
              <a:lnSpc>
                <a:spcPct val="90000"/>
              </a:lnSpc>
              <a:spcBef>
                <a:spcPct val="0"/>
              </a:spcBef>
              <a:spcAft>
                <a:spcPct val="35000"/>
              </a:spcAft>
            </a:pPr>
            <a:r>
              <a:rPr lang="en-US" sz="2000" b="1" dirty="0"/>
              <a:t>Analytics</a:t>
            </a:r>
            <a:endParaRPr lang="en-US" sz="2000" dirty="0"/>
          </a:p>
        </p:txBody>
      </p:sp>
      <p:sp>
        <p:nvSpPr>
          <p:cNvPr id="12" name="Rectangle 11">
            <a:extLst>
              <a:ext uri="{FF2B5EF4-FFF2-40B4-BE49-F238E27FC236}">
                <a16:creationId xmlns:a16="http://schemas.microsoft.com/office/drawing/2014/main" id="{F64873C5-83E1-4D3C-A95B-DEEB325A0B2A}"/>
              </a:ext>
            </a:extLst>
          </p:cNvPr>
          <p:cNvSpPr/>
          <p:nvPr/>
        </p:nvSpPr>
        <p:spPr>
          <a:xfrm>
            <a:off x="622727" y="2891558"/>
            <a:ext cx="3254849" cy="983488"/>
          </a:xfrm>
          <a:prstGeom prst="rect">
            <a:avLst/>
          </a:prstGeom>
          <a:ln>
            <a:solidFill>
              <a:schemeClr val="bg1">
                <a:lumMod val="75000"/>
              </a:schemeClr>
            </a:solidFill>
          </a:ln>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121920" tIns="27093" rIns="151723" bIns="27093" numCol="1" spcCol="1270" anchor="ctr" anchorCtr="0">
            <a:noAutofit/>
          </a:bodyPr>
          <a:lstStyle/>
          <a:p>
            <a:pPr marL="0" lvl="1" defTabSz="711182">
              <a:lnSpc>
                <a:spcPct val="90000"/>
              </a:lnSpc>
              <a:spcBef>
                <a:spcPct val="0"/>
              </a:spcBef>
              <a:spcAft>
                <a:spcPct val="20000"/>
              </a:spcAft>
            </a:pPr>
            <a:r>
              <a:rPr lang="en-US" sz="1800" dirty="0"/>
              <a:t>Provides statistics related to your bot such as number of sessions, customer satisfaction, etc.</a:t>
            </a:r>
          </a:p>
        </p:txBody>
      </p:sp>
      <p:sp>
        <p:nvSpPr>
          <p:cNvPr id="13" name="Rectangle 12">
            <a:extLst>
              <a:ext uri="{FF2B5EF4-FFF2-40B4-BE49-F238E27FC236}">
                <a16:creationId xmlns:a16="http://schemas.microsoft.com/office/drawing/2014/main" id="{FF3E10BA-DF8F-4AAA-BDA6-43AD25EF1DEB}"/>
              </a:ext>
            </a:extLst>
          </p:cNvPr>
          <p:cNvSpPr/>
          <p:nvPr/>
        </p:nvSpPr>
        <p:spPr>
          <a:xfrm>
            <a:off x="4218847" y="2394994"/>
            <a:ext cx="3254849" cy="496565"/>
          </a:xfrm>
          <a:prstGeom prst="rect">
            <a:avLst/>
          </a:prstGeom>
          <a:solidFill>
            <a:srgbClr val="243A5E"/>
          </a:solidFill>
          <a:ln>
            <a:solidFill>
              <a:schemeClr val="bg1"/>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08085" tIns="108085" rIns="108085" bIns="108085" numCol="1" spcCol="1270" anchor="ctr" anchorCtr="0">
            <a:noAutofit/>
          </a:bodyPr>
          <a:lstStyle/>
          <a:p>
            <a:pPr defTabSz="948243">
              <a:lnSpc>
                <a:spcPct val="90000"/>
              </a:lnSpc>
              <a:spcBef>
                <a:spcPct val="0"/>
              </a:spcBef>
              <a:spcAft>
                <a:spcPct val="35000"/>
              </a:spcAft>
            </a:pPr>
            <a:r>
              <a:rPr lang="en-US" sz="2000" b="1" dirty="0"/>
              <a:t>Publish</a:t>
            </a:r>
            <a:endParaRPr lang="en-US" sz="2000" dirty="0"/>
          </a:p>
        </p:txBody>
      </p:sp>
      <p:sp>
        <p:nvSpPr>
          <p:cNvPr id="14" name="Rectangle 13">
            <a:extLst>
              <a:ext uri="{FF2B5EF4-FFF2-40B4-BE49-F238E27FC236}">
                <a16:creationId xmlns:a16="http://schemas.microsoft.com/office/drawing/2014/main" id="{EF67C7BD-DD4E-48B5-98F6-1A8A1C1A1421}"/>
              </a:ext>
            </a:extLst>
          </p:cNvPr>
          <p:cNvSpPr/>
          <p:nvPr/>
        </p:nvSpPr>
        <p:spPr>
          <a:xfrm>
            <a:off x="4218847" y="2891558"/>
            <a:ext cx="3254849" cy="983488"/>
          </a:xfrm>
          <a:prstGeom prst="rect">
            <a:avLst/>
          </a:prstGeom>
          <a:ln>
            <a:solidFill>
              <a:schemeClr val="bg1">
                <a:lumMod val="75000"/>
              </a:schemeClr>
            </a:solidFill>
          </a:ln>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121920" tIns="27093" rIns="151723" bIns="27093" numCol="1" spcCol="1270" anchor="ctr" anchorCtr="0">
            <a:noAutofit/>
          </a:bodyPr>
          <a:lstStyle/>
          <a:p>
            <a:pPr marL="0" lvl="1" defTabSz="711182">
              <a:lnSpc>
                <a:spcPct val="90000"/>
              </a:lnSpc>
              <a:spcBef>
                <a:spcPct val="0"/>
              </a:spcBef>
              <a:spcAft>
                <a:spcPct val="20000"/>
              </a:spcAft>
            </a:pPr>
            <a:r>
              <a:rPr lang="en-US" sz="1800" dirty="0"/>
              <a:t>Provides tools and options to assist in publishing and sharing your bot.  </a:t>
            </a:r>
          </a:p>
        </p:txBody>
      </p:sp>
      <p:sp>
        <p:nvSpPr>
          <p:cNvPr id="15" name="Rectangle 14">
            <a:extLst>
              <a:ext uri="{FF2B5EF4-FFF2-40B4-BE49-F238E27FC236}">
                <a16:creationId xmlns:a16="http://schemas.microsoft.com/office/drawing/2014/main" id="{7EF68C0F-DEF2-4A51-91CC-A0D5467FAE4D}"/>
              </a:ext>
            </a:extLst>
          </p:cNvPr>
          <p:cNvSpPr/>
          <p:nvPr/>
        </p:nvSpPr>
        <p:spPr>
          <a:xfrm>
            <a:off x="622727" y="4027062"/>
            <a:ext cx="3254849" cy="496565"/>
          </a:xfrm>
          <a:prstGeom prst="rect">
            <a:avLst/>
          </a:prstGeom>
          <a:solidFill>
            <a:srgbClr val="243A5E"/>
          </a:solidFill>
          <a:ln>
            <a:solidFill>
              <a:schemeClr val="bg1"/>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08085" tIns="108085" rIns="108085" bIns="108085" numCol="1" spcCol="1270" anchor="ctr" anchorCtr="0">
            <a:noAutofit/>
          </a:bodyPr>
          <a:lstStyle/>
          <a:p>
            <a:pPr defTabSz="948243">
              <a:lnSpc>
                <a:spcPct val="90000"/>
              </a:lnSpc>
              <a:spcBef>
                <a:spcPct val="0"/>
              </a:spcBef>
              <a:spcAft>
                <a:spcPct val="35000"/>
              </a:spcAft>
            </a:pPr>
            <a:r>
              <a:rPr lang="en-US" sz="2000" b="1" dirty="0"/>
              <a:t>Manage</a:t>
            </a:r>
            <a:endParaRPr lang="en-US" sz="2000" dirty="0"/>
          </a:p>
        </p:txBody>
      </p:sp>
      <p:sp>
        <p:nvSpPr>
          <p:cNvPr id="16" name="Rectangle 15">
            <a:extLst>
              <a:ext uri="{FF2B5EF4-FFF2-40B4-BE49-F238E27FC236}">
                <a16:creationId xmlns:a16="http://schemas.microsoft.com/office/drawing/2014/main" id="{AC1347D8-5C08-442C-9143-8513D2F9F5CF}"/>
              </a:ext>
            </a:extLst>
          </p:cNvPr>
          <p:cNvSpPr/>
          <p:nvPr/>
        </p:nvSpPr>
        <p:spPr>
          <a:xfrm>
            <a:off x="622727" y="4523626"/>
            <a:ext cx="3254849" cy="946912"/>
          </a:xfrm>
          <a:prstGeom prst="rect">
            <a:avLst/>
          </a:prstGeom>
          <a:ln>
            <a:solidFill>
              <a:schemeClr val="bg1">
                <a:lumMod val="75000"/>
              </a:schemeClr>
            </a:solidFill>
          </a:ln>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121920" tIns="27093" rIns="151723" bIns="27093" numCol="1" spcCol="1270" anchor="ctr" anchorCtr="0">
            <a:noAutofit/>
          </a:bodyPr>
          <a:lstStyle/>
          <a:p>
            <a:pPr marL="0" lvl="1" defTabSz="711182">
              <a:lnSpc>
                <a:spcPct val="90000"/>
              </a:lnSpc>
              <a:spcBef>
                <a:spcPct val="0"/>
              </a:spcBef>
              <a:spcAft>
                <a:spcPct val="20000"/>
              </a:spcAft>
            </a:pPr>
            <a:r>
              <a:rPr lang="en-US" sz="1800" dirty="0"/>
              <a:t>Helps manage channels, authentication, and skills associated with your bot.  </a:t>
            </a:r>
          </a:p>
        </p:txBody>
      </p:sp>
      <p:sp>
        <p:nvSpPr>
          <p:cNvPr id="17" name="Rectangle 16">
            <a:extLst>
              <a:ext uri="{FF2B5EF4-FFF2-40B4-BE49-F238E27FC236}">
                <a16:creationId xmlns:a16="http://schemas.microsoft.com/office/drawing/2014/main" id="{C3E3B8CA-8215-4F2E-A5E9-C698A7C721BB}"/>
              </a:ext>
            </a:extLst>
          </p:cNvPr>
          <p:cNvSpPr/>
          <p:nvPr/>
        </p:nvSpPr>
        <p:spPr>
          <a:xfrm>
            <a:off x="4218847" y="4027062"/>
            <a:ext cx="3254849" cy="496565"/>
          </a:xfrm>
          <a:prstGeom prst="rect">
            <a:avLst/>
          </a:prstGeom>
          <a:solidFill>
            <a:srgbClr val="243A5E"/>
          </a:solidFill>
          <a:ln>
            <a:solidFill>
              <a:schemeClr val="bg1"/>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08085" tIns="108085" rIns="108085" bIns="108085" numCol="1" spcCol="1270" anchor="ctr" anchorCtr="0">
            <a:noAutofit/>
          </a:bodyPr>
          <a:lstStyle/>
          <a:p>
            <a:pPr defTabSz="948243">
              <a:lnSpc>
                <a:spcPct val="90000"/>
              </a:lnSpc>
              <a:spcBef>
                <a:spcPct val="0"/>
              </a:spcBef>
              <a:spcAft>
                <a:spcPct val="35000"/>
              </a:spcAft>
            </a:pPr>
            <a:r>
              <a:rPr lang="en-US" sz="2000" b="1" dirty="0"/>
              <a:t>Test/Hide Bot</a:t>
            </a:r>
            <a:endParaRPr lang="en-US" sz="2000" dirty="0"/>
          </a:p>
        </p:txBody>
      </p:sp>
      <p:sp>
        <p:nvSpPr>
          <p:cNvPr id="18" name="Rectangle 17">
            <a:extLst>
              <a:ext uri="{FF2B5EF4-FFF2-40B4-BE49-F238E27FC236}">
                <a16:creationId xmlns:a16="http://schemas.microsoft.com/office/drawing/2014/main" id="{C405D0BA-E886-4578-AD5E-6EC173C4A75D}"/>
              </a:ext>
            </a:extLst>
          </p:cNvPr>
          <p:cNvSpPr/>
          <p:nvPr/>
        </p:nvSpPr>
        <p:spPr>
          <a:xfrm>
            <a:off x="4218847" y="4523626"/>
            <a:ext cx="3254849" cy="946912"/>
          </a:xfrm>
          <a:prstGeom prst="rect">
            <a:avLst/>
          </a:prstGeom>
          <a:ln>
            <a:solidFill>
              <a:schemeClr val="bg1">
                <a:lumMod val="75000"/>
              </a:schemeClr>
            </a:solidFill>
          </a:ln>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121920" tIns="27093" rIns="151723" bIns="27093" numCol="1" spcCol="1270" anchor="ctr" anchorCtr="0">
            <a:noAutofit/>
          </a:bodyPr>
          <a:lstStyle/>
          <a:p>
            <a:pPr marL="0" lvl="1" defTabSz="711182">
              <a:lnSpc>
                <a:spcPct val="90000"/>
              </a:lnSpc>
              <a:spcBef>
                <a:spcPct val="0"/>
              </a:spcBef>
              <a:spcAft>
                <a:spcPct val="20000"/>
              </a:spcAft>
            </a:pPr>
            <a:r>
              <a:rPr lang="en-US" sz="1800" dirty="0"/>
              <a:t>Toggles the bot test panel.</a:t>
            </a:r>
          </a:p>
        </p:txBody>
      </p:sp>
      <p:pic>
        <p:nvPicPr>
          <p:cNvPr id="2" name="Picture 1" descr="Graphical user interface, application&#10;">
            <a:extLst>
              <a:ext uri="{FF2B5EF4-FFF2-40B4-BE49-F238E27FC236}">
                <a16:creationId xmlns:a16="http://schemas.microsoft.com/office/drawing/2014/main" id="{CAB8EB45-D781-4D33-ADEE-D71D2E386145}"/>
              </a:ext>
            </a:extLst>
          </p:cNvPr>
          <p:cNvPicPr>
            <a:picLocks noChangeAspect="1"/>
          </p:cNvPicPr>
          <p:nvPr/>
        </p:nvPicPr>
        <p:blipFill>
          <a:blip r:embed="rId3"/>
          <a:stretch>
            <a:fillRect/>
          </a:stretch>
        </p:blipFill>
        <p:spPr>
          <a:xfrm>
            <a:off x="8859964" y="947006"/>
            <a:ext cx="1940219" cy="45720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35062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How can you enhance bots?</a:t>
            </a:r>
          </a:p>
        </p:txBody>
      </p:sp>
      <p:sp>
        <p:nvSpPr>
          <p:cNvPr id="4" name="New shape"/>
          <p:cNvSpPr/>
          <p:nvPr/>
        </p:nvSpPr>
        <p:spPr>
          <a:xfrm>
            <a:off x="482778" y="1179025"/>
            <a:ext cx="10972800" cy="372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2000" b="1" i="0" u="none" strike="noStrike" kern="1200" cap="none" spc="0" normalizeH="0" baseline="0" noProof="0" dirty="0">
                <a:ln>
                  <a:noFill/>
                </a:ln>
                <a:solidFill>
                  <a:srgbClr val="000000"/>
                </a:solidFill>
                <a:effectLst/>
                <a:uLnTx/>
                <a:uFillTx/>
                <a:latin typeface="Segoe UI"/>
                <a:cs typeface="Arial" pitchFamily="34" charset="0"/>
              </a:rPr>
              <a:t>Initiate Microsoft Power Automate</a:t>
            </a:r>
            <a:r>
              <a:rPr kumimoji="0" lang="en-US" sz="2000" b="1" i="0" u="none" strike="noStrike" kern="1200" cap="none" spc="0" normalizeH="0" baseline="0" noProof="0" dirty="0">
                <a:ln>
                  <a:noFill/>
                </a:ln>
                <a:solidFill>
                  <a:srgbClr val="000000"/>
                </a:solidFill>
                <a:effectLst/>
                <a:uLnTx/>
                <a:uFillTx/>
                <a:latin typeface="Segoe UI"/>
                <a:cs typeface="Arial" pitchFamily="34" charset="0"/>
              </a:rPr>
              <a:t> cloud</a:t>
            </a:r>
            <a:r>
              <a:rPr kumimoji="0" sz="2000" b="1" i="0" u="none" strike="noStrike" kern="1200" cap="none" spc="0" normalizeH="0" baseline="0" noProof="0" dirty="0">
                <a:ln>
                  <a:noFill/>
                </a:ln>
                <a:solidFill>
                  <a:srgbClr val="000000"/>
                </a:solidFill>
                <a:effectLst/>
                <a:uLnTx/>
                <a:uFillTx/>
                <a:latin typeface="Segoe UI"/>
                <a:cs typeface="Arial" pitchFamily="34" charset="0"/>
              </a:rPr>
              <a:t> flows</a:t>
            </a:r>
            <a:r>
              <a:rPr kumimoji="0" sz="2000" b="0" i="0" u="none" strike="noStrike" kern="1200" cap="none" spc="0" normalizeH="0" baseline="0" noProof="0" dirty="0">
                <a:ln>
                  <a:noFill/>
                </a:ln>
                <a:solidFill>
                  <a:srgbClr val="000000"/>
                </a:solidFill>
                <a:effectLst/>
                <a:uLnTx/>
                <a:uFillTx/>
                <a:latin typeface="Segoe UI"/>
                <a:cs typeface="Arial" pitchFamily="34" charset="0"/>
              </a:rPr>
              <a:t> - You can initiate Power Automate </a:t>
            </a:r>
            <a:r>
              <a:rPr kumimoji="0" lang="en-US" sz="2000" b="0" i="0" u="none" strike="noStrike" kern="1200" cap="none" spc="0" normalizeH="0" baseline="0" noProof="0" dirty="0">
                <a:ln>
                  <a:noFill/>
                </a:ln>
                <a:solidFill>
                  <a:srgbClr val="000000"/>
                </a:solidFill>
                <a:effectLst/>
                <a:uLnTx/>
                <a:uFillTx/>
                <a:latin typeface="Segoe UI"/>
                <a:cs typeface="Arial" pitchFamily="34" charset="0"/>
              </a:rPr>
              <a:t>cloud </a:t>
            </a:r>
            <a:r>
              <a:rPr kumimoji="0" sz="2000" b="0" i="0" u="none" strike="noStrike" kern="1200" cap="none" spc="0" normalizeH="0" baseline="0" noProof="0" dirty="0">
                <a:ln>
                  <a:noFill/>
                </a:ln>
                <a:solidFill>
                  <a:srgbClr val="000000"/>
                </a:solidFill>
                <a:effectLst/>
                <a:uLnTx/>
                <a:uFillTx/>
                <a:latin typeface="Segoe UI"/>
                <a:cs typeface="Arial" pitchFamily="34" charset="0"/>
              </a:rPr>
              <a:t>flows directly from topics in your bot. This feature allows you to include personalized information for other services in the message content that is being provided.</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2000" b="1" i="0" u="none" strike="noStrike" kern="1200" cap="none" spc="0" normalizeH="0" baseline="0" noProof="0" dirty="0">
                <a:ln>
                  <a:noFill/>
                </a:ln>
                <a:solidFill>
                  <a:srgbClr val="000000"/>
                </a:solidFill>
                <a:effectLst/>
                <a:uLnTx/>
                <a:uFillTx/>
                <a:latin typeface="Segoe UI"/>
                <a:cs typeface="Arial" pitchFamily="34" charset="0"/>
              </a:rPr>
              <a:t>Pass conversations to live agents</a:t>
            </a:r>
            <a:r>
              <a:rPr kumimoji="0" sz="2000" b="0" i="0" u="none" strike="noStrike" kern="1200" cap="none" spc="0" normalizeH="0" baseline="0" noProof="0" dirty="0">
                <a:ln>
                  <a:noFill/>
                </a:ln>
                <a:solidFill>
                  <a:srgbClr val="000000"/>
                </a:solidFill>
                <a:effectLst/>
                <a:uLnTx/>
                <a:uFillTx/>
                <a:latin typeface="Segoe UI"/>
                <a:cs typeface="Arial" pitchFamily="34" charset="0"/>
              </a:rPr>
              <a:t> - Bots can be configured to pass conversations, including the context of the conversation, to applications such as Omnichannel for Microsoft Dynamics 365 Customer Service, where live agents can take over the task of working on the conversation.</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2000" b="1" i="0" u="none" strike="noStrike" kern="1200" cap="none" spc="0" normalizeH="0" baseline="0" noProof="0" dirty="0">
                <a:ln>
                  <a:noFill/>
                </a:ln>
                <a:solidFill>
                  <a:srgbClr val="000000"/>
                </a:solidFill>
                <a:effectLst/>
                <a:uLnTx/>
                <a:uFillTx/>
                <a:latin typeface="Segoe UI"/>
                <a:cs typeface="Arial" pitchFamily="34" charset="0"/>
              </a:rPr>
              <a:t>Automate topic creation</a:t>
            </a:r>
            <a:r>
              <a:rPr kumimoji="0" sz="2000" b="0" i="0" u="none" strike="noStrike" kern="1200" cap="none" spc="0" normalizeH="0" baseline="0" noProof="0" dirty="0">
                <a:ln>
                  <a:noFill/>
                </a:ln>
                <a:solidFill>
                  <a:srgbClr val="000000"/>
                </a:solidFill>
                <a:effectLst/>
                <a:uLnTx/>
                <a:uFillTx/>
                <a:latin typeface="Segoe UI"/>
                <a:cs typeface="Arial" pitchFamily="34" charset="0"/>
              </a:rPr>
              <a:t> - You can extract content from existing support pages, such as Frequently Asked Questions (FAQs), and then convert it into bot topics that can be used in conversations. Topics can also be created from topics that are suggested in Microsoft Dynamics 365 Customer Service Insights.</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84156-6EB2-44D1-BF0C-363B07888E2E}"/>
              </a:ext>
            </a:extLst>
          </p:cNvPr>
          <p:cNvSpPr>
            <a:spLocks noGrp="1"/>
          </p:cNvSpPr>
          <p:nvPr>
            <p:ph type="title"/>
          </p:nvPr>
        </p:nvSpPr>
        <p:spPr/>
        <p:txBody>
          <a:bodyPr/>
          <a:lstStyle/>
          <a:p>
            <a:r>
              <a:rPr lang="en-US" dirty="0"/>
              <a:t>Demo</a:t>
            </a:r>
          </a:p>
        </p:txBody>
      </p:sp>
      <p:pic>
        <p:nvPicPr>
          <p:cNvPr id="6" name="Picture Placeholder 5" descr="Puzzle outline">
            <a:extLst>
              <a:ext uri="{FF2B5EF4-FFF2-40B4-BE49-F238E27FC236}">
                <a16:creationId xmlns:a16="http://schemas.microsoft.com/office/drawing/2014/main" id="{C12F41B3-1F9D-4A0D-8AEC-D3917F7601C8}"/>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a:stretch>
            <a:fillRect/>
          </a:stretch>
        </p:blipFill>
        <p:spPr/>
      </p:pic>
    </p:spTree>
    <p:extLst>
      <p:ext uri="{BB962C8B-B14F-4D97-AF65-F5344CB8AC3E}">
        <p14:creationId xmlns:p14="http://schemas.microsoft.com/office/powerpoint/2010/main" val="247576299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D777C0F-F2B7-4501-86E0-A0D2AB0461BB}"/>
              </a:ext>
              <a:ext uri="{C183D7F6-B498-43B3-948B-1728B52AA6E4}">
                <adec:decorative xmlns:adec="http://schemas.microsoft.com/office/drawing/2017/decorative" val="1"/>
              </a:ext>
            </a:extLst>
          </p:cNvPr>
          <p:cNvSpPr/>
          <p:nvPr/>
        </p:nvSpPr>
        <p:spPr bwMode="auto">
          <a:xfrm>
            <a:off x="4901952" y="1436687"/>
            <a:ext cx="6672434" cy="4061744"/>
          </a:xfrm>
          <a:prstGeom prst="rect">
            <a:avLst/>
          </a:prstGeom>
          <a:ln w="19050">
            <a:solidFill>
              <a:srgbClr val="F2C81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C336B3A-2D42-49C0-ABF0-ED83438097CF}"/>
              </a:ext>
            </a:extLst>
          </p:cNvPr>
          <p:cNvSpPr>
            <a:spLocks noGrp="1"/>
          </p:cNvSpPr>
          <p:nvPr>
            <p:ph type="title"/>
          </p:nvPr>
        </p:nvSpPr>
        <p:spPr/>
        <p:txBody>
          <a:bodyPr/>
          <a:lstStyle/>
          <a:p>
            <a:r>
              <a:rPr lang="en-US" dirty="0"/>
              <a:t>Create a bot in the PVA interface</a:t>
            </a:r>
          </a:p>
        </p:txBody>
      </p:sp>
      <p:sp>
        <p:nvSpPr>
          <p:cNvPr id="6" name="TextBox 5">
            <a:extLst>
              <a:ext uri="{FF2B5EF4-FFF2-40B4-BE49-F238E27FC236}">
                <a16:creationId xmlns:a16="http://schemas.microsoft.com/office/drawing/2014/main" id="{4B00C909-3B2F-4053-89D8-DBB9A12F0A80}"/>
              </a:ext>
              <a:ext uri="{C183D7F6-B498-43B3-948B-1728B52AA6E4}">
                <adec:decorative xmlns:adec="http://schemas.microsoft.com/office/drawing/2017/decorative" val="0"/>
              </a:ext>
            </a:extLst>
          </p:cNvPr>
          <p:cNvSpPr txBox="1"/>
          <p:nvPr/>
        </p:nvSpPr>
        <p:spPr>
          <a:xfrm>
            <a:off x="776707" y="1436687"/>
            <a:ext cx="3654839" cy="4073776"/>
          </a:xfrm>
          <a:prstGeom prst="rect">
            <a:avLst/>
          </a:prstGeom>
          <a:solidFill>
            <a:schemeClr val="bg1">
              <a:lumMod val="95000"/>
            </a:schemeClr>
          </a:solidFill>
          <a:ln>
            <a:noFill/>
          </a:ln>
        </p:spPr>
        <p:txBody>
          <a:bodyPr wrap="square" lIns="182880" tIns="137160" rIns="182880" bIns="137160" rtlCol="0" anchor="t">
            <a:noAutofit/>
          </a:bodyPr>
          <a:lstStyle/>
          <a:p>
            <a:pPr marL="274320" marR="0" lvl="0" indent="-342900" algn="l" defTabSz="951304" rtl="0" eaLnBrk="1" fontAlgn="auto" latinLnBrk="0" hangingPunct="1">
              <a:lnSpc>
                <a:spcPct val="100000"/>
              </a:lnSpc>
              <a:spcBef>
                <a:spcPts val="600"/>
              </a:spcBef>
              <a:spcAft>
                <a:spcPts val="0"/>
              </a:spcAft>
              <a:buClrTx/>
              <a:buSzPct val="90000"/>
              <a:buFontTx/>
              <a:buAutoNum type="arabi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Bots Panel</a:t>
            </a:r>
          </a:p>
          <a:p>
            <a:pPr marL="274320" marR="0" lvl="0" indent="-342900" algn="l" defTabSz="951304" rtl="0" eaLnBrk="1" fontAlgn="auto" latinLnBrk="0" hangingPunct="1">
              <a:lnSpc>
                <a:spcPct val="100000"/>
              </a:lnSpc>
              <a:spcBef>
                <a:spcPts val="600"/>
              </a:spcBef>
              <a:spcAft>
                <a:spcPts val="0"/>
              </a:spcAft>
              <a:buClrTx/>
              <a:buSzPct val="90000"/>
              <a:buFontTx/>
              <a:buAutoNum type="arabi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Settings</a:t>
            </a:r>
          </a:p>
          <a:p>
            <a:pPr marL="274320" marR="0" lvl="0" indent="-342900" algn="l" defTabSz="951304" rtl="0" eaLnBrk="1" fontAlgn="auto" latinLnBrk="0" hangingPunct="1">
              <a:lnSpc>
                <a:spcPct val="100000"/>
              </a:lnSpc>
              <a:spcBef>
                <a:spcPts val="600"/>
              </a:spcBef>
              <a:spcAft>
                <a:spcPts val="0"/>
              </a:spcAft>
              <a:buClrTx/>
              <a:buSzPct val="90000"/>
              <a:buFontTx/>
              <a:buAutoNum type="arabi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Home</a:t>
            </a:r>
          </a:p>
          <a:p>
            <a:pPr marL="274320" marR="0" lvl="0" indent="-342900" algn="l" defTabSz="951304" rtl="0" eaLnBrk="1" fontAlgn="auto" latinLnBrk="0" hangingPunct="1">
              <a:lnSpc>
                <a:spcPct val="100000"/>
              </a:lnSpc>
              <a:spcBef>
                <a:spcPts val="600"/>
              </a:spcBef>
              <a:spcAft>
                <a:spcPts val="0"/>
              </a:spcAft>
              <a:buClrTx/>
              <a:buSzPct val="90000"/>
              <a:buFontTx/>
              <a:buAutoNum type="arabi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Topics</a:t>
            </a:r>
          </a:p>
          <a:p>
            <a:pPr marL="274320" marR="0" lvl="0" indent="-342900" algn="l" defTabSz="951304" rtl="0" eaLnBrk="1" fontAlgn="auto" latinLnBrk="0" hangingPunct="1">
              <a:lnSpc>
                <a:spcPct val="100000"/>
              </a:lnSpc>
              <a:spcBef>
                <a:spcPts val="600"/>
              </a:spcBef>
              <a:spcAft>
                <a:spcPts val="0"/>
              </a:spcAft>
              <a:buClrTx/>
              <a:buSzPct val="90000"/>
              <a:buFontTx/>
              <a:buAutoNum type="arabi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Entities</a:t>
            </a:r>
          </a:p>
          <a:p>
            <a:pPr marL="274320" marR="0" lvl="0" indent="-342900" algn="l" defTabSz="951304" rtl="0" eaLnBrk="1" fontAlgn="auto" latinLnBrk="0" hangingPunct="1">
              <a:lnSpc>
                <a:spcPct val="100000"/>
              </a:lnSpc>
              <a:spcBef>
                <a:spcPts val="600"/>
              </a:spcBef>
              <a:spcAft>
                <a:spcPts val="0"/>
              </a:spcAft>
              <a:buClrTx/>
              <a:buSzPct val="90000"/>
              <a:buFontTx/>
              <a:buAutoNum type="arabi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Analytics</a:t>
            </a:r>
          </a:p>
          <a:p>
            <a:pPr marL="274320" marR="0" lvl="0" indent="-342900" algn="l" defTabSz="951304" rtl="0" eaLnBrk="1" fontAlgn="auto" latinLnBrk="0" hangingPunct="1">
              <a:lnSpc>
                <a:spcPct val="100000"/>
              </a:lnSpc>
              <a:spcBef>
                <a:spcPts val="600"/>
              </a:spcBef>
              <a:spcAft>
                <a:spcPts val="0"/>
              </a:spcAft>
              <a:buClrTx/>
              <a:buSzPct val="90000"/>
              <a:buFontTx/>
              <a:buAutoNum type="arabi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Publish</a:t>
            </a:r>
          </a:p>
          <a:p>
            <a:pPr marL="274320" marR="0" lvl="0" indent="-342900" algn="l" defTabSz="951304" rtl="0" eaLnBrk="1" fontAlgn="auto" latinLnBrk="0" hangingPunct="1">
              <a:lnSpc>
                <a:spcPct val="100000"/>
              </a:lnSpc>
              <a:spcBef>
                <a:spcPts val="600"/>
              </a:spcBef>
              <a:spcAft>
                <a:spcPts val="0"/>
              </a:spcAft>
              <a:buClrTx/>
              <a:buSzPct val="90000"/>
              <a:buFontTx/>
              <a:buAutoNum type="arabi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Manage</a:t>
            </a:r>
          </a:p>
          <a:p>
            <a:pPr marL="274320" marR="0" lvl="0" indent="-342900" algn="l" defTabSz="951304" rtl="0" eaLnBrk="1" fontAlgn="auto" latinLnBrk="0" hangingPunct="1">
              <a:lnSpc>
                <a:spcPct val="100000"/>
              </a:lnSpc>
              <a:spcBef>
                <a:spcPts val="600"/>
              </a:spcBef>
              <a:spcAft>
                <a:spcPts val="0"/>
              </a:spcAft>
              <a:buClrTx/>
              <a:buSzPct val="90000"/>
              <a:buFontTx/>
              <a:buAutoNum type="arabi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Test/Hide bot</a:t>
            </a:r>
          </a:p>
          <a:p>
            <a:pPr marL="274320" marR="0" lvl="0" indent="-342900" algn="l" defTabSz="951304" rtl="0" eaLnBrk="1" fontAlgn="auto" latinLnBrk="0" hangingPunct="1">
              <a:lnSpc>
                <a:spcPct val="100000"/>
              </a:lnSpc>
              <a:spcBef>
                <a:spcPts val="600"/>
              </a:spcBef>
              <a:spcAft>
                <a:spcPts val="0"/>
              </a:spcAft>
              <a:buClrTx/>
              <a:buSzPct val="90000"/>
              <a:buFontTx/>
              <a:buAutoNum type="arabi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Test bot panel</a:t>
            </a:r>
          </a:p>
        </p:txBody>
      </p:sp>
      <p:pic>
        <p:nvPicPr>
          <p:cNvPr id="4" name="Picture 3" descr="Graphical user interface, text, application&#10;&#10;Description automatically generated">
            <a:extLst>
              <a:ext uri="{FF2B5EF4-FFF2-40B4-BE49-F238E27FC236}">
                <a16:creationId xmlns:a16="http://schemas.microsoft.com/office/drawing/2014/main" id="{60939598-28F9-469D-B0CD-87D97CEF2E22}"/>
              </a:ext>
            </a:extLst>
          </p:cNvPr>
          <p:cNvPicPr>
            <a:picLocks noChangeAspect="1"/>
          </p:cNvPicPr>
          <p:nvPr/>
        </p:nvPicPr>
        <p:blipFill>
          <a:blip r:embed="rId3"/>
          <a:stretch>
            <a:fillRect/>
          </a:stretch>
        </p:blipFill>
        <p:spPr>
          <a:xfrm>
            <a:off x="5244885" y="1967646"/>
            <a:ext cx="5979632" cy="3018964"/>
          </a:xfrm>
          <a:prstGeom prst="rect">
            <a:avLst/>
          </a:prstGeom>
        </p:spPr>
      </p:pic>
    </p:spTree>
    <p:extLst>
      <p:ext uri="{BB962C8B-B14F-4D97-AF65-F5344CB8AC3E}">
        <p14:creationId xmlns:p14="http://schemas.microsoft.com/office/powerpoint/2010/main" val="2885154874"/>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4602</Words>
  <Application>Microsoft Office PowerPoint</Application>
  <PresentationFormat>Widescreen</PresentationFormat>
  <Paragraphs>325</Paragraphs>
  <Slides>31</Slides>
  <Notes>28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Segoe UI</vt:lpstr>
      <vt:lpstr>Segoe UI Light</vt:lpstr>
      <vt:lpstr>Segoe UI Semibold</vt:lpstr>
      <vt:lpstr>Wingdings</vt:lpstr>
      <vt:lpstr>Microsoft Power Platform Template</vt:lpstr>
      <vt:lpstr>Module 10: Build chatbots with Power Virtual Agents</vt:lpstr>
      <vt:lpstr>Power Virtual Agents</vt:lpstr>
      <vt:lpstr>Before you start creating bots, it is important to consider what the bot will be used for.</vt:lpstr>
      <vt:lpstr>Introduction to Power Virtual Agents</vt:lpstr>
      <vt:lpstr>Power Virtual Agents</vt:lpstr>
      <vt:lpstr>Power Virtual Agent UI Overview</vt:lpstr>
      <vt:lpstr>How can you enhance bots?</vt:lpstr>
      <vt:lpstr>Demo</vt:lpstr>
      <vt:lpstr>Create a bot in the PVA interface</vt:lpstr>
      <vt:lpstr>Environments</vt:lpstr>
      <vt:lpstr>Topics</vt:lpstr>
      <vt:lpstr>Leveraging Topics</vt:lpstr>
      <vt:lpstr>Defining Topics</vt:lpstr>
      <vt:lpstr>Topic Authoring Canvas</vt:lpstr>
      <vt:lpstr>Designing a Topic Conversation Path</vt:lpstr>
      <vt:lpstr>Which Nodes are available?</vt:lpstr>
      <vt:lpstr>Message nodes </vt:lpstr>
      <vt:lpstr>Question Nodes</vt:lpstr>
      <vt:lpstr>Variables</vt:lpstr>
      <vt:lpstr>Multiple Choice Questions</vt:lpstr>
      <vt:lpstr>Multiple Choice Conditions</vt:lpstr>
      <vt:lpstr>End the Conversation</vt:lpstr>
      <vt:lpstr>Testing your bot</vt:lpstr>
      <vt:lpstr>Publishing</vt:lpstr>
      <vt:lpstr>Types of Errors</vt:lpstr>
      <vt:lpstr>Topic Status</vt:lpstr>
      <vt:lpstr>Custom Entities</vt:lpstr>
      <vt:lpstr>Leveraging a flow as an action</vt:lpstr>
      <vt:lpstr>Lab</vt:lpstr>
      <vt:lpstr>Summary</vt:lpstr>
      <vt:lpstr>close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2022-09-21T06:40:38Z</dcterms:created>
  <dcterms:modified xsi:type="dcterms:W3CDTF">2022-09-21T06:40:46Z</dcterms:modified>
</cp:coreProperties>
</file>